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grandir" charset="1" panose="00000500000000000000"/>
      <p:regular r:id="rId26"/>
    </p:embeddedFont>
    <p:embeddedFont>
      <p:font typeface="Poppins" charset="1" panose="000005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Bold"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 Id="rId5" Target="../media/image4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4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 Id="rId5"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 Id="rId5"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 Id="rId5"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49.png" Type="http://schemas.openxmlformats.org/officeDocument/2006/relationships/image"/><Relationship Id="rId5"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6.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53.pn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https://www.linkedin.com/in/deviandinisastro/" TargetMode="External" Type="http://schemas.openxmlformats.org/officeDocument/2006/relationships/hyperlink"/><Relationship Id="rId13" Target="../media/image61.png" Type="http://schemas.openxmlformats.org/officeDocument/2006/relationships/image"/><Relationship Id="rId14" Target="../media/image62.svg" Type="http://schemas.openxmlformats.org/officeDocument/2006/relationships/image"/><Relationship Id="rId15" Target="https://github.com/deviandinisastro"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54.jpeg" Type="http://schemas.openxmlformats.org/officeDocument/2006/relationships/image"/><Relationship Id="rId5" Target="../media/image6.pn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jpeg" Type="http://schemas.openxmlformats.org/officeDocument/2006/relationships/image"/><Relationship Id="rId5" Target="../media/image3.gif" Type="http://schemas.openxmlformats.org/officeDocument/2006/relationships/image"/><Relationship Id="rId6" Target="../media/image6.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 Id="rId7"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6.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124422">
            <a:off x="4342486" y="-5912542"/>
            <a:ext cx="16551230" cy="16530541"/>
          </a:xfrm>
          <a:custGeom>
            <a:avLst/>
            <a:gdLst/>
            <a:ahLst/>
            <a:cxnLst/>
            <a:rect r="r" b="b" t="t" l="l"/>
            <a:pathLst>
              <a:path h="16530541" w="16551230">
                <a:moveTo>
                  <a:pt x="0" y="0"/>
                </a:moveTo>
                <a:lnTo>
                  <a:pt x="16551230" y="0"/>
                </a:lnTo>
                <a:lnTo>
                  <a:pt x="16551230" y="16530541"/>
                </a:lnTo>
                <a:lnTo>
                  <a:pt x="0" y="16530541"/>
                </a:lnTo>
                <a:lnTo>
                  <a:pt x="0" y="0"/>
                </a:lnTo>
                <a:close/>
              </a:path>
            </a:pathLst>
          </a:custGeom>
          <a:blipFill>
            <a:blip r:embed="rId2"/>
            <a:stretch>
              <a:fillRect l="0" t="0" r="0" b="0"/>
            </a:stretch>
          </a:blipFill>
        </p:spPr>
      </p:sp>
      <p:sp>
        <p:nvSpPr>
          <p:cNvPr name="Freeform 3" id="3"/>
          <p:cNvSpPr/>
          <p:nvPr/>
        </p:nvSpPr>
        <p:spPr>
          <a:xfrm flipH="false" flipV="false" rot="-9088373">
            <a:off x="6862969" y="1437309"/>
            <a:ext cx="13128058" cy="13966019"/>
          </a:xfrm>
          <a:custGeom>
            <a:avLst/>
            <a:gdLst/>
            <a:ahLst/>
            <a:cxnLst/>
            <a:rect r="r" b="b" t="t" l="l"/>
            <a:pathLst>
              <a:path h="13966019" w="13128058">
                <a:moveTo>
                  <a:pt x="0" y="0"/>
                </a:moveTo>
                <a:lnTo>
                  <a:pt x="13128058" y="0"/>
                </a:lnTo>
                <a:lnTo>
                  <a:pt x="13128058" y="13966020"/>
                </a:lnTo>
                <a:lnTo>
                  <a:pt x="0" y="13966020"/>
                </a:lnTo>
                <a:lnTo>
                  <a:pt x="0" y="0"/>
                </a:lnTo>
                <a:close/>
              </a:path>
            </a:pathLst>
          </a:custGeom>
          <a:blipFill>
            <a:blip r:embed="rId3">
              <a:alphaModFix amt="65999"/>
            </a:blip>
            <a:stretch>
              <a:fillRect l="0" t="0" r="0" b="0"/>
            </a:stretch>
          </a:blipFill>
        </p:spPr>
      </p:sp>
      <p:sp>
        <p:nvSpPr>
          <p:cNvPr name="Freeform 4" id="4"/>
          <p:cNvSpPr/>
          <p:nvPr/>
        </p:nvSpPr>
        <p:spPr>
          <a:xfrm flipH="false" flipV="false" rot="1794495">
            <a:off x="-3377656" y="-4121408"/>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3">
              <a:alphaModFix amt="55000"/>
            </a:blip>
            <a:stretch>
              <a:fillRect l="0" t="0" r="0" b="0"/>
            </a:stretch>
          </a:blipFill>
        </p:spPr>
      </p:sp>
      <p:pic>
        <p:nvPicPr>
          <p:cNvPr name="Picture 5" id="5"/>
          <p:cNvPicPr>
            <a:picLocks noChangeAspect="true"/>
          </p:cNvPicPr>
          <p:nvPr/>
        </p:nvPicPr>
        <p:blipFill>
          <a:blip r:embed="rId4"/>
          <a:srcRect l="0" t="0" r="0" b="0"/>
          <a:stretch>
            <a:fillRect/>
          </a:stretch>
        </p:blipFill>
        <p:spPr>
          <a:xfrm flipH="false" flipV="false" rot="0">
            <a:off x="8836457" y="2074227"/>
            <a:ext cx="278501" cy="278501"/>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9314983" y="2074227"/>
            <a:ext cx="278501" cy="278501"/>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8356621" y="2074227"/>
            <a:ext cx="278501" cy="278501"/>
          </a:xfrm>
          <a:prstGeom prst="rect">
            <a:avLst/>
          </a:prstGeom>
        </p:spPr>
      </p:pic>
      <p:grpSp>
        <p:nvGrpSpPr>
          <p:cNvPr name="Group 8" id="8"/>
          <p:cNvGrpSpPr/>
          <p:nvPr/>
        </p:nvGrpSpPr>
        <p:grpSpPr>
          <a:xfrm rot="0">
            <a:off x="8360314" y="2082603"/>
            <a:ext cx="1233170" cy="270126"/>
            <a:chOff x="0" y="0"/>
            <a:chExt cx="1644226" cy="360167"/>
          </a:xfrm>
        </p:grpSpPr>
        <p:sp>
          <p:nvSpPr>
            <p:cNvPr name="Freeform 9" id="9"/>
            <p:cNvSpPr/>
            <p:nvPr/>
          </p:nvSpPr>
          <p:spPr>
            <a:xfrm flipH="false" flipV="false" rot="0">
              <a:off x="0" y="0"/>
              <a:ext cx="360167" cy="360167"/>
            </a:xfrm>
            <a:custGeom>
              <a:avLst/>
              <a:gdLst/>
              <a:ahLst/>
              <a:cxnLst/>
              <a:rect r="r" b="b" t="t" l="l"/>
              <a:pathLst>
                <a:path h="360167" w="360167">
                  <a:moveTo>
                    <a:pt x="0" y="0"/>
                  </a:moveTo>
                  <a:lnTo>
                    <a:pt x="360167" y="0"/>
                  </a:lnTo>
                  <a:lnTo>
                    <a:pt x="360167" y="360167"/>
                  </a:lnTo>
                  <a:lnTo>
                    <a:pt x="0" y="360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44492" y="0"/>
              <a:ext cx="360167" cy="360167"/>
            </a:xfrm>
            <a:custGeom>
              <a:avLst/>
              <a:gdLst/>
              <a:ahLst/>
              <a:cxnLst/>
              <a:rect r="r" b="b" t="t" l="l"/>
              <a:pathLst>
                <a:path h="360167" w="360167">
                  <a:moveTo>
                    <a:pt x="0" y="0"/>
                  </a:moveTo>
                  <a:lnTo>
                    <a:pt x="360167" y="0"/>
                  </a:lnTo>
                  <a:lnTo>
                    <a:pt x="360167" y="360167"/>
                  </a:lnTo>
                  <a:lnTo>
                    <a:pt x="0" y="360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84059" y="0"/>
              <a:ext cx="360167" cy="360167"/>
            </a:xfrm>
            <a:custGeom>
              <a:avLst/>
              <a:gdLst/>
              <a:ahLst/>
              <a:cxnLst/>
              <a:rect r="r" b="b" t="t" l="l"/>
              <a:pathLst>
                <a:path h="360167" w="360167">
                  <a:moveTo>
                    <a:pt x="0" y="0"/>
                  </a:moveTo>
                  <a:lnTo>
                    <a:pt x="360167" y="0"/>
                  </a:lnTo>
                  <a:lnTo>
                    <a:pt x="360167" y="360167"/>
                  </a:lnTo>
                  <a:lnTo>
                    <a:pt x="0" y="360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589655"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7"/>
            <a:stretch>
              <a:fillRect l="0" t="0" r="0" b="0"/>
            </a:stretch>
          </a:blipFill>
        </p:spPr>
      </p:sp>
      <p:sp>
        <p:nvSpPr>
          <p:cNvPr name="TextBox 13" id="13"/>
          <p:cNvSpPr txBox="true"/>
          <p:nvPr/>
        </p:nvSpPr>
        <p:spPr>
          <a:xfrm rot="0">
            <a:off x="1357122" y="3301769"/>
            <a:ext cx="15573757" cy="3607439"/>
          </a:xfrm>
          <a:prstGeom prst="rect">
            <a:avLst/>
          </a:prstGeom>
        </p:spPr>
        <p:txBody>
          <a:bodyPr anchor="t" rtlCol="false" tIns="0" lIns="0" bIns="0" rIns="0">
            <a:spAutoFit/>
          </a:bodyPr>
          <a:lstStyle/>
          <a:p>
            <a:pPr algn="ctr">
              <a:lnSpc>
                <a:spcPts val="6695"/>
              </a:lnSpc>
            </a:pPr>
            <a:r>
              <a:rPr lang="en-US" sz="6500">
                <a:solidFill>
                  <a:srgbClr val="F6F6F6"/>
                </a:solidFill>
                <a:latin typeface="Agrandir"/>
                <a:ea typeface="Agrandir"/>
                <a:cs typeface="Agrandir"/>
                <a:sym typeface="Agrandir"/>
              </a:rPr>
              <a:t>Breast Cancer Classification Using Machine Learning: A Comparative Analysis of Logistic Regression, Random Forest, and Support Vector Machine</a:t>
            </a:r>
          </a:p>
        </p:txBody>
      </p:sp>
      <p:sp>
        <p:nvSpPr>
          <p:cNvPr name="TextBox 14" id="14"/>
          <p:cNvSpPr txBox="true"/>
          <p:nvPr/>
        </p:nvSpPr>
        <p:spPr>
          <a:xfrm rot="0">
            <a:off x="2648220" y="7109232"/>
            <a:ext cx="12991559" cy="592411"/>
          </a:xfrm>
          <a:prstGeom prst="rect">
            <a:avLst/>
          </a:prstGeom>
        </p:spPr>
        <p:txBody>
          <a:bodyPr anchor="t" rtlCol="false" tIns="0" lIns="0" bIns="0" rIns="0">
            <a:spAutoFit/>
          </a:bodyPr>
          <a:lstStyle/>
          <a:p>
            <a:pPr algn="ctr">
              <a:lnSpc>
                <a:spcPts val="4620"/>
              </a:lnSpc>
            </a:pPr>
            <a:r>
              <a:rPr lang="en-US" sz="3300" spc="-85">
                <a:solidFill>
                  <a:srgbClr val="F3DD52"/>
                </a:solidFill>
                <a:latin typeface="Poppins"/>
                <a:ea typeface="Poppins"/>
                <a:cs typeface="Poppins"/>
                <a:sym typeface="Poppins"/>
              </a:rPr>
              <a:t>Devi Andini Sastro</a:t>
            </a:r>
          </a:p>
        </p:txBody>
      </p:sp>
      <p:sp>
        <p:nvSpPr>
          <p:cNvPr name="TextBox 15" id="15"/>
          <p:cNvSpPr txBox="true"/>
          <p:nvPr/>
        </p:nvSpPr>
        <p:spPr>
          <a:xfrm rot="0">
            <a:off x="3969884" y="2773317"/>
            <a:ext cx="10348231" cy="309201"/>
          </a:xfrm>
          <a:prstGeom prst="rect">
            <a:avLst/>
          </a:prstGeom>
        </p:spPr>
        <p:txBody>
          <a:bodyPr anchor="t" rtlCol="false" tIns="0" lIns="0" bIns="0" rIns="0">
            <a:spAutoFit/>
          </a:bodyPr>
          <a:lstStyle/>
          <a:p>
            <a:pPr algn="r">
              <a:lnSpc>
                <a:spcPts val="2380"/>
              </a:lnSpc>
            </a:pPr>
            <a:r>
              <a:rPr lang="en-US" sz="1700" i="true" spc="290">
                <a:solidFill>
                  <a:srgbClr val="F6F6F6"/>
                </a:solidFill>
                <a:latin typeface="Poppins Italics"/>
                <a:ea typeface="Poppins Italics"/>
                <a:cs typeface="Poppins Italics"/>
                <a:sym typeface="Poppins Italics"/>
              </a:rPr>
              <a:t>Mini Portfolio Project for Bootcamp Digital Skill Fair 35.0 - Data Science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019016">
            <a:off x="6198729" y="2043049"/>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2">
              <a:alphaModFix amt="55000"/>
            </a:blip>
            <a:stretch>
              <a:fillRect l="0" t="0" r="0" b="0"/>
            </a:stretch>
          </a:blipFill>
        </p:spPr>
      </p:sp>
      <p:sp>
        <p:nvSpPr>
          <p:cNvPr name="Freeform 3" id="3"/>
          <p:cNvSpPr/>
          <p:nvPr/>
        </p:nvSpPr>
        <p:spPr>
          <a:xfrm flipH="false" flipV="false" rot="2387055">
            <a:off x="7136901" y="-1412300"/>
            <a:ext cx="14220834" cy="14203058"/>
          </a:xfrm>
          <a:custGeom>
            <a:avLst/>
            <a:gdLst/>
            <a:ahLst/>
            <a:cxnLst/>
            <a:rect r="r" b="b" t="t" l="l"/>
            <a:pathLst>
              <a:path h="14203058" w="14220834">
                <a:moveTo>
                  <a:pt x="0" y="0"/>
                </a:moveTo>
                <a:lnTo>
                  <a:pt x="14220834" y="0"/>
                </a:lnTo>
                <a:lnTo>
                  <a:pt x="14220834" y="14203058"/>
                </a:lnTo>
                <a:lnTo>
                  <a:pt x="0" y="14203058"/>
                </a:lnTo>
                <a:lnTo>
                  <a:pt x="0" y="0"/>
                </a:lnTo>
                <a:close/>
              </a:path>
            </a:pathLst>
          </a:custGeom>
          <a:blipFill>
            <a:blip r:embed="rId3"/>
            <a:stretch>
              <a:fillRect l="0" t="0" r="0" b="0"/>
            </a:stretch>
          </a:blipFill>
        </p:spPr>
      </p:sp>
      <p:sp>
        <p:nvSpPr>
          <p:cNvPr name="Freeform 4" id="4"/>
          <p:cNvSpPr/>
          <p:nvPr/>
        </p:nvSpPr>
        <p:spPr>
          <a:xfrm flipH="false" flipV="false" rot="-9249961">
            <a:off x="9538822" y="-3545566"/>
            <a:ext cx="8653542" cy="9205896"/>
          </a:xfrm>
          <a:custGeom>
            <a:avLst/>
            <a:gdLst/>
            <a:ahLst/>
            <a:cxnLst/>
            <a:rect r="r" b="b" t="t" l="l"/>
            <a:pathLst>
              <a:path h="9205896" w="8653542">
                <a:moveTo>
                  <a:pt x="0" y="0"/>
                </a:moveTo>
                <a:lnTo>
                  <a:pt x="8653542" y="0"/>
                </a:lnTo>
                <a:lnTo>
                  <a:pt x="8653542" y="9205896"/>
                </a:lnTo>
                <a:lnTo>
                  <a:pt x="0" y="9205896"/>
                </a:lnTo>
                <a:lnTo>
                  <a:pt x="0" y="0"/>
                </a:lnTo>
                <a:close/>
              </a:path>
            </a:pathLst>
          </a:custGeom>
          <a:blipFill>
            <a:blip r:embed="rId2">
              <a:alphaModFix amt="55000"/>
            </a:blip>
            <a:stretch>
              <a:fillRect l="0" t="0" r="0" b="0"/>
            </a:stretch>
          </a:blipFill>
        </p:spPr>
      </p:sp>
      <p:sp>
        <p:nvSpPr>
          <p:cNvPr name="Freeform 5" id="5"/>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6" id="6"/>
          <p:cNvSpPr/>
          <p:nvPr/>
        </p:nvSpPr>
        <p:spPr>
          <a:xfrm flipH="false" flipV="false" rot="0">
            <a:off x="920283" y="1514582"/>
            <a:ext cx="8356038" cy="7975920"/>
          </a:xfrm>
          <a:custGeom>
            <a:avLst/>
            <a:gdLst/>
            <a:ahLst/>
            <a:cxnLst/>
            <a:rect r="r" b="b" t="t" l="l"/>
            <a:pathLst>
              <a:path h="7975920" w="8356038">
                <a:moveTo>
                  <a:pt x="0" y="0"/>
                </a:moveTo>
                <a:lnTo>
                  <a:pt x="8356038" y="0"/>
                </a:lnTo>
                <a:lnTo>
                  <a:pt x="8356038" y="7975920"/>
                </a:lnTo>
                <a:lnTo>
                  <a:pt x="0" y="7975920"/>
                </a:lnTo>
                <a:lnTo>
                  <a:pt x="0" y="0"/>
                </a:lnTo>
                <a:close/>
              </a:path>
            </a:pathLst>
          </a:custGeom>
          <a:blipFill>
            <a:blip r:embed="rId5"/>
            <a:stretch>
              <a:fillRect l="0" t="0" r="0" b="0"/>
            </a:stretch>
          </a:blipFill>
        </p:spPr>
      </p:sp>
      <p:sp>
        <p:nvSpPr>
          <p:cNvPr name="TextBox 7" id="7"/>
          <p:cNvSpPr txBox="true"/>
          <p:nvPr/>
        </p:nvSpPr>
        <p:spPr>
          <a:xfrm rot="0">
            <a:off x="1028700" y="533507"/>
            <a:ext cx="11415409" cy="981075"/>
          </a:xfrm>
          <a:prstGeom prst="rect">
            <a:avLst/>
          </a:prstGeom>
        </p:spPr>
        <p:txBody>
          <a:bodyPr anchor="t" rtlCol="false" tIns="0" lIns="0" bIns="0" rIns="0">
            <a:spAutoFit/>
          </a:bodyPr>
          <a:lstStyle/>
          <a:p>
            <a:pPr algn="l">
              <a:lnSpc>
                <a:spcPts val="6000"/>
              </a:lnSpc>
            </a:pPr>
            <a:r>
              <a:rPr lang="en-US" sz="6000" spc="-120">
                <a:solidFill>
                  <a:srgbClr val="F6F6F6"/>
                </a:solidFill>
                <a:latin typeface="Agrandir"/>
                <a:ea typeface="Agrandir"/>
                <a:cs typeface="Agrandir"/>
                <a:sym typeface="Agrandir"/>
              </a:rPr>
              <a:t>Exploratory Data Analysis (EDA)</a:t>
            </a:r>
          </a:p>
        </p:txBody>
      </p:sp>
      <p:sp>
        <p:nvSpPr>
          <p:cNvPr name="TextBox 8" id="8"/>
          <p:cNvSpPr txBox="true"/>
          <p:nvPr/>
        </p:nvSpPr>
        <p:spPr>
          <a:xfrm rot="0">
            <a:off x="11400237" y="2533589"/>
            <a:ext cx="4053617" cy="391795"/>
          </a:xfrm>
          <a:prstGeom prst="rect">
            <a:avLst/>
          </a:prstGeom>
        </p:spPr>
        <p:txBody>
          <a:bodyPr anchor="t" rtlCol="false" tIns="0" lIns="0" bIns="0" rIns="0">
            <a:spAutoFit/>
          </a:bodyPr>
          <a:lstStyle/>
          <a:p>
            <a:pPr algn="ctr">
              <a:lnSpc>
                <a:spcPts val="3079"/>
              </a:lnSpc>
            </a:pPr>
            <a:r>
              <a:rPr lang="en-US" sz="2199" spc="-87">
                <a:solidFill>
                  <a:srgbClr val="F3DD52"/>
                </a:solidFill>
                <a:latin typeface="Poppins"/>
                <a:ea typeface="Poppins"/>
                <a:cs typeface="Poppins"/>
                <a:sym typeface="Poppins"/>
              </a:rPr>
              <a:t>Feature Correlation Heatmap</a:t>
            </a:r>
          </a:p>
        </p:txBody>
      </p:sp>
      <p:grpSp>
        <p:nvGrpSpPr>
          <p:cNvPr name="Group 9" id="9"/>
          <p:cNvGrpSpPr/>
          <p:nvPr/>
        </p:nvGrpSpPr>
        <p:grpSpPr>
          <a:xfrm rot="0">
            <a:off x="9476073" y="3181281"/>
            <a:ext cx="7901945" cy="5015895"/>
            <a:chOff x="0" y="0"/>
            <a:chExt cx="10535927" cy="6687860"/>
          </a:xfrm>
        </p:grpSpPr>
        <p:grpSp>
          <p:nvGrpSpPr>
            <p:cNvPr name="Group 10" id="10"/>
            <p:cNvGrpSpPr/>
            <p:nvPr/>
          </p:nvGrpSpPr>
          <p:grpSpPr>
            <a:xfrm rot="0">
              <a:off x="0" y="0"/>
              <a:ext cx="10535927" cy="1940174"/>
              <a:chOff x="0" y="0"/>
              <a:chExt cx="2081171" cy="383244"/>
            </a:xfrm>
          </p:grpSpPr>
          <p:sp>
            <p:nvSpPr>
              <p:cNvPr name="Freeform 11" id="11"/>
              <p:cNvSpPr/>
              <p:nvPr/>
            </p:nvSpPr>
            <p:spPr>
              <a:xfrm flipH="false" flipV="false" rot="0">
                <a:off x="0" y="0"/>
                <a:ext cx="2081171" cy="383244"/>
              </a:xfrm>
              <a:custGeom>
                <a:avLst/>
                <a:gdLst/>
                <a:ahLst/>
                <a:cxnLst/>
                <a:rect r="r" b="b" t="t" l="l"/>
                <a:pathLst>
                  <a:path h="383244" w="2081171">
                    <a:moveTo>
                      <a:pt x="24494" y="0"/>
                    </a:moveTo>
                    <a:lnTo>
                      <a:pt x="2056677" y="0"/>
                    </a:lnTo>
                    <a:cubicBezTo>
                      <a:pt x="2063173" y="0"/>
                      <a:pt x="2069403" y="2581"/>
                      <a:pt x="2073997" y="7174"/>
                    </a:cubicBezTo>
                    <a:cubicBezTo>
                      <a:pt x="2078590" y="11768"/>
                      <a:pt x="2081171" y="17998"/>
                      <a:pt x="2081171" y="24494"/>
                    </a:cubicBezTo>
                    <a:lnTo>
                      <a:pt x="2081171" y="358751"/>
                    </a:lnTo>
                    <a:cubicBezTo>
                      <a:pt x="2081171" y="365247"/>
                      <a:pt x="2078590" y="371477"/>
                      <a:pt x="2073997" y="376070"/>
                    </a:cubicBezTo>
                    <a:cubicBezTo>
                      <a:pt x="2069403" y="380664"/>
                      <a:pt x="2063173" y="383244"/>
                      <a:pt x="2056677" y="383244"/>
                    </a:cubicBezTo>
                    <a:lnTo>
                      <a:pt x="24494" y="383244"/>
                    </a:lnTo>
                    <a:cubicBezTo>
                      <a:pt x="17998" y="383244"/>
                      <a:pt x="11768" y="380664"/>
                      <a:pt x="7174" y="376070"/>
                    </a:cubicBezTo>
                    <a:cubicBezTo>
                      <a:pt x="2581" y="371477"/>
                      <a:pt x="0" y="365247"/>
                      <a:pt x="0" y="358751"/>
                    </a:cubicBezTo>
                    <a:lnTo>
                      <a:pt x="0" y="24494"/>
                    </a:lnTo>
                    <a:cubicBezTo>
                      <a:pt x="0" y="17998"/>
                      <a:pt x="2581" y="11768"/>
                      <a:pt x="7174" y="7174"/>
                    </a:cubicBezTo>
                    <a:cubicBezTo>
                      <a:pt x="11768" y="2581"/>
                      <a:pt x="17998" y="0"/>
                      <a:pt x="24494" y="0"/>
                    </a:cubicBezTo>
                    <a:close/>
                  </a:path>
                </a:pathLst>
              </a:custGeom>
              <a:solidFill>
                <a:srgbClr val="007F7F"/>
              </a:solidFill>
              <a:ln cap="rnd">
                <a:noFill/>
                <a:prstDash val="solid"/>
                <a:round/>
              </a:ln>
            </p:spPr>
          </p:sp>
          <p:sp>
            <p:nvSpPr>
              <p:cNvPr name="TextBox 12" id="12"/>
              <p:cNvSpPr txBox="true"/>
              <p:nvPr/>
            </p:nvSpPr>
            <p:spPr>
              <a:xfrm>
                <a:off x="0" y="-57150"/>
                <a:ext cx="2081171" cy="440394"/>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TextBox 13" id="13"/>
            <p:cNvSpPr txBox="true"/>
            <p:nvPr/>
          </p:nvSpPr>
          <p:spPr>
            <a:xfrm rot="0">
              <a:off x="352611" y="68954"/>
              <a:ext cx="9830704" cy="1770803"/>
            </a:xfrm>
            <a:prstGeom prst="rect">
              <a:avLst/>
            </a:prstGeom>
          </p:spPr>
          <p:txBody>
            <a:bodyPr anchor="t" rtlCol="false" tIns="0" lIns="0" bIns="0" rIns="0">
              <a:spAutoFit/>
            </a:bodyPr>
            <a:lstStyle/>
            <a:p>
              <a:pPr algn="l">
                <a:lnSpc>
                  <a:spcPts val="2660"/>
                </a:lnSpc>
              </a:pPr>
              <a:r>
                <a:rPr lang="en-US" sz="1900" spc="-76" b="true">
                  <a:solidFill>
                    <a:srgbClr val="D8D8D8"/>
                  </a:solidFill>
                  <a:latin typeface="Poppins Bold"/>
                  <a:ea typeface="Poppins Bold"/>
                  <a:cs typeface="Poppins Bold"/>
                  <a:sym typeface="Poppins Bold"/>
                </a:rPr>
                <a:t>High Correlation in Tumor Size-Related Feature:</a:t>
              </a:r>
            </a:p>
            <a:p>
              <a:pPr algn="l">
                <a:lnSpc>
                  <a:spcPts val="2660"/>
                </a:lnSpc>
              </a:pPr>
              <a:r>
                <a:rPr lang="en-US" sz="1900" spc="-76">
                  <a:solidFill>
                    <a:srgbClr val="D8D8D8"/>
                  </a:solidFill>
                  <a:latin typeface="Poppins"/>
                  <a:ea typeface="Poppins"/>
                  <a:cs typeface="Poppins"/>
                  <a:sym typeface="Poppins"/>
                </a:rPr>
                <a:t>Mean radius, perimeter, and area show a very strong correlation (~0.99), as do their "worst" counterparts, indicating redundancy in these features.</a:t>
              </a:r>
            </a:p>
          </p:txBody>
        </p:sp>
        <p:grpSp>
          <p:nvGrpSpPr>
            <p:cNvPr name="Group 14" id="14"/>
            <p:cNvGrpSpPr/>
            <p:nvPr/>
          </p:nvGrpSpPr>
          <p:grpSpPr>
            <a:xfrm rot="0">
              <a:off x="0" y="2388411"/>
              <a:ext cx="10535927" cy="1940174"/>
              <a:chOff x="0" y="0"/>
              <a:chExt cx="2081171" cy="383244"/>
            </a:xfrm>
          </p:grpSpPr>
          <p:sp>
            <p:nvSpPr>
              <p:cNvPr name="Freeform 15" id="15"/>
              <p:cNvSpPr/>
              <p:nvPr/>
            </p:nvSpPr>
            <p:spPr>
              <a:xfrm flipH="false" flipV="false" rot="0">
                <a:off x="0" y="0"/>
                <a:ext cx="2081171" cy="383244"/>
              </a:xfrm>
              <a:custGeom>
                <a:avLst/>
                <a:gdLst/>
                <a:ahLst/>
                <a:cxnLst/>
                <a:rect r="r" b="b" t="t" l="l"/>
                <a:pathLst>
                  <a:path h="383244" w="2081171">
                    <a:moveTo>
                      <a:pt x="24494" y="0"/>
                    </a:moveTo>
                    <a:lnTo>
                      <a:pt x="2056677" y="0"/>
                    </a:lnTo>
                    <a:cubicBezTo>
                      <a:pt x="2063173" y="0"/>
                      <a:pt x="2069403" y="2581"/>
                      <a:pt x="2073997" y="7174"/>
                    </a:cubicBezTo>
                    <a:cubicBezTo>
                      <a:pt x="2078590" y="11768"/>
                      <a:pt x="2081171" y="17998"/>
                      <a:pt x="2081171" y="24494"/>
                    </a:cubicBezTo>
                    <a:lnTo>
                      <a:pt x="2081171" y="358751"/>
                    </a:lnTo>
                    <a:cubicBezTo>
                      <a:pt x="2081171" y="365247"/>
                      <a:pt x="2078590" y="371477"/>
                      <a:pt x="2073997" y="376070"/>
                    </a:cubicBezTo>
                    <a:cubicBezTo>
                      <a:pt x="2069403" y="380664"/>
                      <a:pt x="2063173" y="383244"/>
                      <a:pt x="2056677" y="383244"/>
                    </a:cubicBezTo>
                    <a:lnTo>
                      <a:pt x="24494" y="383244"/>
                    </a:lnTo>
                    <a:cubicBezTo>
                      <a:pt x="17998" y="383244"/>
                      <a:pt x="11768" y="380664"/>
                      <a:pt x="7174" y="376070"/>
                    </a:cubicBezTo>
                    <a:cubicBezTo>
                      <a:pt x="2581" y="371477"/>
                      <a:pt x="0" y="365247"/>
                      <a:pt x="0" y="358751"/>
                    </a:cubicBezTo>
                    <a:lnTo>
                      <a:pt x="0" y="24494"/>
                    </a:lnTo>
                    <a:cubicBezTo>
                      <a:pt x="0" y="17998"/>
                      <a:pt x="2581" y="11768"/>
                      <a:pt x="7174" y="7174"/>
                    </a:cubicBezTo>
                    <a:cubicBezTo>
                      <a:pt x="11768" y="2581"/>
                      <a:pt x="17998" y="0"/>
                      <a:pt x="24494" y="0"/>
                    </a:cubicBezTo>
                    <a:close/>
                  </a:path>
                </a:pathLst>
              </a:custGeom>
              <a:solidFill>
                <a:srgbClr val="007F7F"/>
              </a:solidFill>
              <a:ln cap="rnd">
                <a:noFill/>
                <a:prstDash val="solid"/>
                <a:round/>
              </a:ln>
            </p:spPr>
          </p:sp>
          <p:sp>
            <p:nvSpPr>
              <p:cNvPr name="TextBox 16" id="16"/>
              <p:cNvSpPr txBox="true"/>
              <p:nvPr/>
            </p:nvSpPr>
            <p:spPr>
              <a:xfrm>
                <a:off x="0" y="-57150"/>
                <a:ext cx="2081171" cy="440394"/>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TextBox 17" id="17"/>
            <p:cNvSpPr txBox="true"/>
            <p:nvPr/>
          </p:nvSpPr>
          <p:spPr>
            <a:xfrm rot="0">
              <a:off x="352611" y="2430307"/>
              <a:ext cx="9830704" cy="1770803"/>
            </a:xfrm>
            <a:prstGeom prst="rect">
              <a:avLst/>
            </a:prstGeom>
          </p:spPr>
          <p:txBody>
            <a:bodyPr anchor="t" rtlCol="false" tIns="0" lIns="0" bIns="0" rIns="0">
              <a:spAutoFit/>
            </a:bodyPr>
            <a:lstStyle/>
            <a:p>
              <a:pPr algn="l">
                <a:lnSpc>
                  <a:spcPts val="2660"/>
                </a:lnSpc>
              </a:pPr>
              <a:r>
                <a:rPr lang="en-US" sz="1900" spc="-76" b="true">
                  <a:solidFill>
                    <a:srgbClr val="D8D8D8"/>
                  </a:solidFill>
                  <a:latin typeface="Poppins Bold"/>
                  <a:ea typeface="Poppins Bold"/>
                  <a:cs typeface="Poppins Bold"/>
                  <a:sym typeface="Poppins Bold"/>
                </a:rPr>
                <a:t>Concavity &amp; Concave Points as Key Indicators:</a:t>
              </a:r>
            </a:p>
            <a:p>
              <a:pPr algn="l">
                <a:lnSpc>
                  <a:spcPts val="2660"/>
                </a:lnSpc>
              </a:pPr>
              <a:r>
                <a:rPr lang="en-US" sz="1900" spc="-76">
                  <a:solidFill>
                    <a:srgbClr val="D8D8D8"/>
                  </a:solidFill>
                  <a:latin typeface="Poppins"/>
                  <a:ea typeface="Poppins"/>
                  <a:cs typeface="Poppins"/>
                  <a:sym typeface="Poppins"/>
                </a:rPr>
                <a:t>Mean concave points and mean concavity are highly correlated (~0.86), which suggests that tumors with more concave indentations on their surface are likely to be malignant.</a:t>
              </a:r>
            </a:p>
          </p:txBody>
        </p:sp>
        <p:grpSp>
          <p:nvGrpSpPr>
            <p:cNvPr name="Group 18" id="18"/>
            <p:cNvGrpSpPr/>
            <p:nvPr/>
          </p:nvGrpSpPr>
          <p:grpSpPr>
            <a:xfrm rot="0">
              <a:off x="0" y="4747686"/>
              <a:ext cx="10535927" cy="1940174"/>
              <a:chOff x="0" y="0"/>
              <a:chExt cx="2081171" cy="383244"/>
            </a:xfrm>
          </p:grpSpPr>
          <p:sp>
            <p:nvSpPr>
              <p:cNvPr name="Freeform 19" id="19"/>
              <p:cNvSpPr/>
              <p:nvPr/>
            </p:nvSpPr>
            <p:spPr>
              <a:xfrm flipH="false" flipV="false" rot="0">
                <a:off x="0" y="0"/>
                <a:ext cx="2081171" cy="383244"/>
              </a:xfrm>
              <a:custGeom>
                <a:avLst/>
                <a:gdLst/>
                <a:ahLst/>
                <a:cxnLst/>
                <a:rect r="r" b="b" t="t" l="l"/>
                <a:pathLst>
                  <a:path h="383244" w="2081171">
                    <a:moveTo>
                      <a:pt x="24494" y="0"/>
                    </a:moveTo>
                    <a:lnTo>
                      <a:pt x="2056677" y="0"/>
                    </a:lnTo>
                    <a:cubicBezTo>
                      <a:pt x="2063173" y="0"/>
                      <a:pt x="2069403" y="2581"/>
                      <a:pt x="2073997" y="7174"/>
                    </a:cubicBezTo>
                    <a:cubicBezTo>
                      <a:pt x="2078590" y="11768"/>
                      <a:pt x="2081171" y="17998"/>
                      <a:pt x="2081171" y="24494"/>
                    </a:cubicBezTo>
                    <a:lnTo>
                      <a:pt x="2081171" y="358751"/>
                    </a:lnTo>
                    <a:cubicBezTo>
                      <a:pt x="2081171" y="365247"/>
                      <a:pt x="2078590" y="371477"/>
                      <a:pt x="2073997" y="376070"/>
                    </a:cubicBezTo>
                    <a:cubicBezTo>
                      <a:pt x="2069403" y="380664"/>
                      <a:pt x="2063173" y="383244"/>
                      <a:pt x="2056677" y="383244"/>
                    </a:cubicBezTo>
                    <a:lnTo>
                      <a:pt x="24494" y="383244"/>
                    </a:lnTo>
                    <a:cubicBezTo>
                      <a:pt x="17998" y="383244"/>
                      <a:pt x="11768" y="380664"/>
                      <a:pt x="7174" y="376070"/>
                    </a:cubicBezTo>
                    <a:cubicBezTo>
                      <a:pt x="2581" y="371477"/>
                      <a:pt x="0" y="365247"/>
                      <a:pt x="0" y="358751"/>
                    </a:cubicBezTo>
                    <a:lnTo>
                      <a:pt x="0" y="24494"/>
                    </a:lnTo>
                    <a:cubicBezTo>
                      <a:pt x="0" y="17998"/>
                      <a:pt x="2581" y="11768"/>
                      <a:pt x="7174" y="7174"/>
                    </a:cubicBezTo>
                    <a:cubicBezTo>
                      <a:pt x="11768" y="2581"/>
                      <a:pt x="17998" y="0"/>
                      <a:pt x="24494" y="0"/>
                    </a:cubicBezTo>
                    <a:close/>
                  </a:path>
                </a:pathLst>
              </a:custGeom>
              <a:solidFill>
                <a:srgbClr val="007F7F"/>
              </a:solidFill>
              <a:ln cap="rnd">
                <a:noFill/>
                <a:prstDash val="solid"/>
                <a:round/>
              </a:ln>
            </p:spPr>
          </p:sp>
          <p:sp>
            <p:nvSpPr>
              <p:cNvPr name="TextBox 20" id="20"/>
              <p:cNvSpPr txBox="true"/>
              <p:nvPr/>
            </p:nvSpPr>
            <p:spPr>
              <a:xfrm>
                <a:off x="0" y="-57150"/>
                <a:ext cx="2081171" cy="440394"/>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TextBox 21" id="21"/>
            <p:cNvSpPr txBox="true"/>
            <p:nvPr/>
          </p:nvSpPr>
          <p:spPr>
            <a:xfrm rot="0">
              <a:off x="352611" y="4794690"/>
              <a:ext cx="9830704" cy="1770803"/>
            </a:xfrm>
            <a:prstGeom prst="rect">
              <a:avLst/>
            </a:prstGeom>
          </p:spPr>
          <p:txBody>
            <a:bodyPr anchor="t" rtlCol="false" tIns="0" lIns="0" bIns="0" rIns="0">
              <a:spAutoFit/>
            </a:bodyPr>
            <a:lstStyle/>
            <a:p>
              <a:pPr algn="l">
                <a:lnSpc>
                  <a:spcPts val="2660"/>
                </a:lnSpc>
              </a:pPr>
              <a:r>
                <a:rPr lang="en-US" sz="1900" spc="-76" b="true">
                  <a:solidFill>
                    <a:srgbClr val="D8D8D8"/>
                  </a:solidFill>
                  <a:latin typeface="Poppins Bold"/>
                  <a:ea typeface="Poppins Bold"/>
                  <a:cs typeface="Poppins Bold"/>
                  <a:sym typeface="Poppins Bold"/>
                </a:rPr>
                <a:t>Lower Correlation for Smoothness &amp; Symmetry</a:t>
              </a:r>
            </a:p>
            <a:p>
              <a:pPr algn="l">
                <a:lnSpc>
                  <a:spcPts val="2660"/>
                </a:lnSpc>
              </a:pPr>
              <a:r>
                <a:rPr lang="en-US" sz="1900" spc="-76">
                  <a:solidFill>
                    <a:srgbClr val="D8D8D8"/>
                  </a:solidFill>
                  <a:latin typeface="Poppins"/>
                  <a:ea typeface="Poppins"/>
                  <a:cs typeface="Poppins"/>
                  <a:sym typeface="Poppins"/>
                </a:rPr>
                <a:t>Features like smoothness and symmetry show weaker correlations, meaning they provide independent diagnostic value beyond tumor size.</a:t>
              </a:r>
            </a:p>
          </p:txBody>
        </p:sp>
      </p:gr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280022">
            <a:off x="-696353" y="1521537"/>
            <a:ext cx="14220834" cy="14203058"/>
          </a:xfrm>
          <a:custGeom>
            <a:avLst/>
            <a:gdLst/>
            <a:ahLst/>
            <a:cxnLst/>
            <a:rect r="r" b="b" t="t" l="l"/>
            <a:pathLst>
              <a:path h="14203058" w="14220834">
                <a:moveTo>
                  <a:pt x="0" y="0"/>
                </a:moveTo>
                <a:lnTo>
                  <a:pt x="14220833" y="0"/>
                </a:lnTo>
                <a:lnTo>
                  <a:pt x="14220833" y="14203058"/>
                </a:lnTo>
                <a:lnTo>
                  <a:pt x="0" y="14203058"/>
                </a:lnTo>
                <a:lnTo>
                  <a:pt x="0" y="0"/>
                </a:lnTo>
                <a:close/>
              </a:path>
            </a:pathLst>
          </a:custGeom>
          <a:blipFill>
            <a:blip r:embed="rId2"/>
            <a:stretch>
              <a:fillRect l="0" t="0" r="0" b="0"/>
            </a:stretch>
          </a:blipFill>
        </p:spPr>
      </p:sp>
      <p:sp>
        <p:nvSpPr>
          <p:cNvPr name="Freeform 3" id="3"/>
          <p:cNvSpPr/>
          <p:nvPr/>
        </p:nvSpPr>
        <p:spPr>
          <a:xfrm flipH="false" flipV="false" rot="-7047732">
            <a:off x="-1298522" y="-3288242"/>
            <a:ext cx="10589272" cy="11265182"/>
          </a:xfrm>
          <a:custGeom>
            <a:avLst/>
            <a:gdLst/>
            <a:ahLst/>
            <a:cxnLst/>
            <a:rect r="r" b="b" t="t" l="l"/>
            <a:pathLst>
              <a:path h="11265182" w="10589272">
                <a:moveTo>
                  <a:pt x="0" y="0"/>
                </a:moveTo>
                <a:lnTo>
                  <a:pt x="10589271" y="0"/>
                </a:lnTo>
                <a:lnTo>
                  <a:pt x="10589271" y="11265183"/>
                </a:lnTo>
                <a:lnTo>
                  <a:pt x="0" y="11265183"/>
                </a:lnTo>
                <a:lnTo>
                  <a:pt x="0" y="0"/>
                </a:lnTo>
                <a:close/>
              </a:path>
            </a:pathLst>
          </a:custGeom>
          <a:blipFill>
            <a:blip r:embed="rId3">
              <a:alphaModFix amt="55000"/>
            </a:blip>
            <a:stretch>
              <a:fillRect l="0" t="0" r="0" b="0"/>
            </a:stretch>
          </a:blipFill>
        </p:spPr>
      </p:sp>
      <p:sp>
        <p:nvSpPr>
          <p:cNvPr name="Freeform 4" id="4"/>
          <p:cNvSpPr/>
          <p:nvPr/>
        </p:nvSpPr>
        <p:spPr>
          <a:xfrm flipH="false" flipV="false" rot="-10031410">
            <a:off x="11246760" y="209708"/>
            <a:ext cx="10589272" cy="11265182"/>
          </a:xfrm>
          <a:custGeom>
            <a:avLst/>
            <a:gdLst/>
            <a:ahLst/>
            <a:cxnLst/>
            <a:rect r="r" b="b" t="t" l="l"/>
            <a:pathLst>
              <a:path h="11265182" w="10589272">
                <a:moveTo>
                  <a:pt x="0" y="0"/>
                </a:moveTo>
                <a:lnTo>
                  <a:pt x="10589272" y="0"/>
                </a:lnTo>
                <a:lnTo>
                  <a:pt x="10589272" y="11265183"/>
                </a:lnTo>
                <a:lnTo>
                  <a:pt x="0" y="11265183"/>
                </a:lnTo>
                <a:lnTo>
                  <a:pt x="0" y="0"/>
                </a:lnTo>
                <a:close/>
              </a:path>
            </a:pathLst>
          </a:custGeom>
          <a:blipFill>
            <a:blip r:embed="rId3">
              <a:alphaModFix amt="55000"/>
            </a:blip>
            <a:stretch>
              <a:fillRect l="0" t="0" r="0" b="0"/>
            </a:stretch>
          </a:blipFill>
        </p:spPr>
      </p:sp>
      <p:sp>
        <p:nvSpPr>
          <p:cNvPr name="AutoShape 5" id="5"/>
          <p:cNvSpPr/>
          <p:nvPr/>
        </p:nvSpPr>
        <p:spPr>
          <a:xfrm>
            <a:off x="3062663" y="2554353"/>
            <a:ext cx="0" cy="5861651"/>
          </a:xfrm>
          <a:prstGeom prst="line">
            <a:avLst/>
          </a:prstGeom>
          <a:ln cap="flat" w="38100">
            <a:solidFill>
              <a:srgbClr val="FFFFFF"/>
            </a:solidFill>
            <a:prstDash val="solid"/>
            <a:headEnd type="none" len="sm" w="sm"/>
            <a:tailEnd type="none" len="sm" w="sm"/>
          </a:ln>
        </p:spPr>
      </p:sp>
      <p:sp>
        <p:nvSpPr>
          <p:cNvPr name="AutoShape 6" id="6"/>
          <p:cNvSpPr/>
          <p:nvPr/>
        </p:nvSpPr>
        <p:spPr>
          <a:xfrm flipV="true">
            <a:off x="3062663" y="8396953"/>
            <a:ext cx="1363970" cy="0"/>
          </a:xfrm>
          <a:prstGeom prst="line">
            <a:avLst/>
          </a:prstGeom>
          <a:ln cap="flat" w="38100">
            <a:solidFill>
              <a:srgbClr val="FFFFFF"/>
            </a:solidFill>
            <a:prstDash val="solid"/>
            <a:headEnd type="none" len="sm" w="sm"/>
            <a:tailEnd type="triangle" len="med" w="lg"/>
          </a:ln>
        </p:spPr>
      </p:sp>
      <p:sp>
        <p:nvSpPr>
          <p:cNvPr name="Freeform 7" id="7"/>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8" id="8"/>
          <p:cNvSpPr/>
          <p:nvPr/>
        </p:nvSpPr>
        <p:spPr>
          <a:xfrm flipH="false" flipV="false" rot="0">
            <a:off x="4426634" y="1649479"/>
            <a:ext cx="7848909" cy="1809747"/>
          </a:xfrm>
          <a:custGeom>
            <a:avLst/>
            <a:gdLst/>
            <a:ahLst/>
            <a:cxnLst/>
            <a:rect r="r" b="b" t="t" l="l"/>
            <a:pathLst>
              <a:path h="1809747" w="7848909">
                <a:moveTo>
                  <a:pt x="0" y="0"/>
                </a:moveTo>
                <a:lnTo>
                  <a:pt x="7848908" y="0"/>
                </a:lnTo>
                <a:lnTo>
                  <a:pt x="7848908" y="1809747"/>
                </a:lnTo>
                <a:lnTo>
                  <a:pt x="0" y="1809747"/>
                </a:lnTo>
                <a:lnTo>
                  <a:pt x="0" y="0"/>
                </a:lnTo>
                <a:close/>
              </a:path>
            </a:pathLst>
          </a:custGeom>
          <a:blipFill>
            <a:blip r:embed="rId5"/>
            <a:stretch>
              <a:fillRect l="-10160" t="-137743" r="-10311" b="-56156"/>
            </a:stretch>
          </a:blipFill>
        </p:spPr>
      </p:sp>
      <p:sp>
        <p:nvSpPr>
          <p:cNvPr name="Freeform 9" id="9"/>
          <p:cNvSpPr/>
          <p:nvPr/>
        </p:nvSpPr>
        <p:spPr>
          <a:xfrm flipH="false" flipV="false" rot="0">
            <a:off x="4426634" y="7454896"/>
            <a:ext cx="7848909" cy="1884114"/>
          </a:xfrm>
          <a:custGeom>
            <a:avLst/>
            <a:gdLst/>
            <a:ahLst/>
            <a:cxnLst/>
            <a:rect r="r" b="b" t="t" l="l"/>
            <a:pathLst>
              <a:path h="1884114" w="7848909">
                <a:moveTo>
                  <a:pt x="0" y="0"/>
                </a:moveTo>
                <a:lnTo>
                  <a:pt x="7848908" y="0"/>
                </a:lnTo>
                <a:lnTo>
                  <a:pt x="7848908" y="1884115"/>
                </a:lnTo>
                <a:lnTo>
                  <a:pt x="0" y="1884115"/>
                </a:lnTo>
                <a:lnTo>
                  <a:pt x="0" y="0"/>
                </a:lnTo>
                <a:close/>
              </a:path>
            </a:pathLst>
          </a:custGeom>
          <a:blipFill>
            <a:blip r:embed="rId6"/>
            <a:stretch>
              <a:fillRect l="-10781" t="-102642" r="-11326" b="-83490"/>
            </a:stretch>
          </a:blipFill>
        </p:spPr>
      </p:sp>
      <p:sp>
        <p:nvSpPr>
          <p:cNvPr name="Freeform 10" id="10"/>
          <p:cNvSpPr/>
          <p:nvPr/>
        </p:nvSpPr>
        <p:spPr>
          <a:xfrm flipH="false" flipV="false" rot="0">
            <a:off x="4426634" y="3840251"/>
            <a:ext cx="7848909" cy="3076200"/>
          </a:xfrm>
          <a:custGeom>
            <a:avLst/>
            <a:gdLst/>
            <a:ahLst/>
            <a:cxnLst/>
            <a:rect r="r" b="b" t="t" l="l"/>
            <a:pathLst>
              <a:path h="3076200" w="7848909">
                <a:moveTo>
                  <a:pt x="0" y="0"/>
                </a:moveTo>
                <a:lnTo>
                  <a:pt x="7848908" y="0"/>
                </a:lnTo>
                <a:lnTo>
                  <a:pt x="7848908" y="3076199"/>
                </a:lnTo>
                <a:lnTo>
                  <a:pt x="0" y="3076199"/>
                </a:lnTo>
                <a:lnTo>
                  <a:pt x="0" y="0"/>
                </a:lnTo>
                <a:close/>
              </a:path>
            </a:pathLst>
          </a:custGeom>
          <a:blipFill>
            <a:blip r:embed="rId7"/>
            <a:stretch>
              <a:fillRect l="-7423" t="-49100" r="-15363" b="-27124"/>
            </a:stretch>
          </a:blipFill>
        </p:spPr>
      </p:sp>
      <p:sp>
        <p:nvSpPr>
          <p:cNvPr name="TextBox 11" id="11"/>
          <p:cNvSpPr txBox="true"/>
          <p:nvPr/>
        </p:nvSpPr>
        <p:spPr>
          <a:xfrm rot="0">
            <a:off x="1028700" y="784506"/>
            <a:ext cx="10770727" cy="981075"/>
          </a:xfrm>
          <a:prstGeom prst="rect">
            <a:avLst/>
          </a:prstGeom>
        </p:spPr>
        <p:txBody>
          <a:bodyPr anchor="t" rtlCol="false" tIns="0" lIns="0" bIns="0" rIns="0">
            <a:spAutoFit/>
          </a:bodyPr>
          <a:lstStyle/>
          <a:p>
            <a:pPr algn="l">
              <a:lnSpc>
                <a:spcPts val="6000"/>
              </a:lnSpc>
            </a:pPr>
            <a:r>
              <a:rPr lang="en-US" sz="6000" spc="-120">
                <a:solidFill>
                  <a:srgbClr val="F6F6F6"/>
                </a:solidFill>
                <a:latin typeface="Agrandir"/>
                <a:ea typeface="Agrandir"/>
                <a:cs typeface="Agrandir"/>
                <a:sym typeface="Agrandir"/>
              </a:rPr>
              <a:t>Train the Models</a:t>
            </a:r>
          </a:p>
        </p:txBody>
      </p:sp>
      <p:sp>
        <p:nvSpPr>
          <p:cNvPr name="TextBox 12" id="12"/>
          <p:cNvSpPr txBox="true"/>
          <p:nvPr/>
        </p:nvSpPr>
        <p:spPr>
          <a:xfrm rot="0">
            <a:off x="1028700" y="4816520"/>
            <a:ext cx="1707080" cy="962574"/>
          </a:xfrm>
          <a:prstGeom prst="rect">
            <a:avLst/>
          </a:prstGeom>
        </p:spPr>
        <p:txBody>
          <a:bodyPr anchor="t" rtlCol="false" tIns="0" lIns="0" bIns="0" rIns="0">
            <a:spAutoFit/>
          </a:bodyPr>
          <a:lstStyle/>
          <a:p>
            <a:pPr algn="ctr">
              <a:lnSpc>
                <a:spcPts val="2491"/>
              </a:lnSpc>
            </a:pPr>
            <a:r>
              <a:rPr lang="en-US" sz="2204">
                <a:solidFill>
                  <a:srgbClr val="F3DD52"/>
                </a:solidFill>
                <a:latin typeface="Poppins"/>
                <a:ea typeface="Poppins"/>
                <a:cs typeface="Poppins"/>
                <a:sym typeface="Poppins"/>
              </a:rPr>
              <a:t>Machine Learning Algorithms</a:t>
            </a:r>
          </a:p>
        </p:txBody>
      </p:sp>
      <p:sp>
        <p:nvSpPr>
          <p:cNvPr name="AutoShape 13" id="13"/>
          <p:cNvSpPr/>
          <p:nvPr/>
        </p:nvSpPr>
        <p:spPr>
          <a:xfrm flipV="true">
            <a:off x="3062663" y="5378350"/>
            <a:ext cx="1363970" cy="0"/>
          </a:xfrm>
          <a:prstGeom prst="line">
            <a:avLst/>
          </a:prstGeom>
          <a:ln cap="flat" w="38100">
            <a:solidFill>
              <a:srgbClr val="FFFFFF"/>
            </a:solidFill>
            <a:prstDash val="solid"/>
            <a:headEnd type="none" len="sm" w="sm"/>
            <a:tailEnd type="triangle" len="med" w="lg"/>
          </a:ln>
        </p:spPr>
      </p:sp>
      <p:sp>
        <p:nvSpPr>
          <p:cNvPr name="AutoShape 14" id="14"/>
          <p:cNvSpPr/>
          <p:nvPr/>
        </p:nvSpPr>
        <p:spPr>
          <a:xfrm flipV="true">
            <a:off x="3062663" y="2573403"/>
            <a:ext cx="1363970" cy="0"/>
          </a:xfrm>
          <a:prstGeom prst="line">
            <a:avLst/>
          </a:prstGeom>
          <a:ln cap="flat" w="38100">
            <a:solidFill>
              <a:srgbClr val="FFFFFF"/>
            </a:solidFill>
            <a:prstDash val="solid"/>
            <a:headEnd type="none" len="sm" w="sm"/>
            <a:tailEnd type="triangle" len="med" w="lg"/>
          </a:ln>
        </p:spPr>
      </p:sp>
      <p:sp>
        <p:nvSpPr>
          <p:cNvPr name="TextBox 15" id="15"/>
          <p:cNvSpPr txBox="true"/>
          <p:nvPr/>
        </p:nvSpPr>
        <p:spPr>
          <a:xfrm rot="0">
            <a:off x="12796047" y="3845143"/>
            <a:ext cx="3950747" cy="3009265"/>
          </a:xfrm>
          <a:prstGeom prst="rect">
            <a:avLst/>
          </a:prstGeom>
        </p:spPr>
        <p:txBody>
          <a:bodyPr anchor="t" rtlCol="false" tIns="0" lIns="0" bIns="0" rIns="0">
            <a:spAutoFit/>
          </a:bodyPr>
          <a:lstStyle/>
          <a:p>
            <a:pPr algn="ctr">
              <a:lnSpc>
                <a:spcPts val="2660"/>
              </a:lnSpc>
            </a:pPr>
            <a:r>
              <a:rPr lang="en-US" sz="1900" spc="-76">
                <a:solidFill>
                  <a:srgbClr val="D8D8D8"/>
                </a:solidFill>
                <a:latin typeface="Poppins"/>
                <a:ea typeface="Poppins"/>
                <a:cs typeface="Poppins"/>
                <a:sym typeface="Poppins"/>
              </a:rPr>
              <a:t>This section demonstrates the training of three machine learning models—Logistic Regression, Random Forest, and Support Vector Machine (SVM)—on the Breast Cancer dataset. Each model is trained to classify tumors as either Malignant (0) or Benign (1) based on the provided features.</a:t>
            </a: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354184">
            <a:off x="5544276" y="749776"/>
            <a:ext cx="14220834" cy="14203058"/>
          </a:xfrm>
          <a:custGeom>
            <a:avLst/>
            <a:gdLst/>
            <a:ahLst/>
            <a:cxnLst/>
            <a:rect r="r" b="b" t="t" l="l"/>
            <a:pathLst>
              <a:path h="14203058" w="14220834">
                <a:moveTo>
                  <a:pt x="0" y="0"/>
                </a:moveTo>
                <a:lnTo>
                  <a:pt x="14220834" y="0"/>
                </a:lnTo>
                <a:lnTo>
                  <a:pt x="14220834" y="14203058"/>
                </a:lnTo>
                <a:lnTo>
                  <a:pt x="0" y="14203058"/>
                </a:lnTo>
                <a:lnTo>
                  <a:pt x="0" y="0"/>
                </a:lnTo>
                <a:close/>
              </a:path>
            </a:pathLst>
          </a:custGeom>
          <a:blipFill>
            <a:blip r:embed="rId2"/>
            <a:stretch>
              <a:fillRect l="0" t="0" r="0" b="0"/>
            </a:stretch>
          </a:blipFill>
        </p:spPr>
      </p:sp>
      <p:sp>
        <p:nvSpPr>
          <p:cNvPr name="Freeform 3" id="3"/>
          <p:cNvSpPr/>
          <p:nvPr/>
        </p:nvSpPr>
        <p:spPr>
          <a:xfrm flipH="false" flipV="false" rot="-7047732">
            <a:off x="8689283" y="-3268684"/>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3">
              <a:alphaModFix amt="55000"/>
            </a:blip>
            <a:stretch>
              <a:fillRect l="0" t="0" r="0" b="0"/>
            </a:stretch>
          </a:blipFill>
        </p:spPr>
      </p:sp>
      <p:sp>
        <p:nvSpPr>
          <p:cNvPr name="Freeform 4" id="4"/>
          <p:cNvSpPr/>
          <p:nvPr/>
        </p:nvSpPr>
        <p:spPr>
          <a:xfrm flipH="false" flipV="false" rot="-10389010">
            <a:off x="-1640896" y="-2486809"/>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3">
              <a:alphaModFix amt="55000"/>
            </a:blip>
            <a:stretch>
              <a:fillRect l="0" t="0" r="0" b="0"/>
            </a:stretch>
          </a:blipFill>
        </p:spPr>
      </p:sp>
      <p:sp>
        <p:nvSpPr>
          <p:cNvPr name="Freeform 5" id="5"/>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6" id="6"/>
          <p:cNvSpPr/>
          <p:nvPr/>
        </p:nvSpPr>
        <p:spPr>
          <a:xfrm flipH="false" flipV="false" rot="0">
            <a:off x="6247980" y="3478443"/>
            <a:ext cx="10764438" cy="4503695"/>
          </a:xfrm>
          <a:custGeom>
            <a:avLst/>
            <a:gdLst/>
            <a:ahLst/>
            <a:cxnLst/>
            <a:rect r="r" b="b" t="t" l="l"/>
            <a:pathLst>
              <a:path h="4503695" w="10764438">
                <a:moveTo>
                  <a:pt x="0" y="0"/>
                </a:moveTo>
                <a:lnTo>
                  <a:pt x="10764438" y="0"/>
                </a:lnTo>
                <a:lnTo>
                  <a:pt x="10764438" y="4503695"/>
                </a:lnTo>
                <a:lnTo>
                  <a:pt x="0" y="4503695"/>
                </a:lnTo>
                <a:lnTo>
                  <a:pt x="0" y="0"/>
                </a:lnTo>
                <a:close/>
              </a:path>
            </a:pathLst>
          </a:custGeom>
          <a:blipFill>
            <a:blip r:embed="rId5"/>
            <a:stretch>
              <a:fillRect l="-8081" t="-49276" r="-24592" b="-29097"/>
            </a:stretch>
          </a:blipFill>
        </p:spPr>
      </p:sp>
      <p:sp>
        <p:nvSpPr>
          <p:cNvPr name="TextBox 7" id="7"/>
          <p:cNvSpPr txBox="true"/>
          <p:nvPr/>
        </p:nvSpPr>
        <p:spPr>
          <a:xfrm rot="0">
            <a:off x="9017573" y="2704440"/>
            <a:ext cx="7994846" cy="441342"/>
          </a:xfrm>
          <a:prstGeom prst="rect">
            <a:avLst/>
          </a:prstGeom>
        </p:spPr>
        <p:txBody>
          <a:bodyPr anchor="t" rtlCol="false" tIns="0" lIns="0" bIns="0" rIns="0">
            <a:spAutoFit/>
          </a:bodyPr>
          <a:lstStyle/>
          <a:p>
            <a:pPr algn="r">
              <a:lnSpc>
                <a:spcPts val="3499"/>
              </a:lnSpc>
            </a:pPr>
            <a:r>
              <a:rPr lang="en-US" sz="2499" spc="-99">
                <a:solidFill>
                  <a:srgbClr val="F3DD52"/>
                </a:solidFill>
                <a:latin typeface="Poppins"/>
                <a:ea typeface="Poppins"/>
                <a:cs typeface="Poppins"/>
                <a:sym typeface="Poppins"/>
              </a:rPr>
              <a:t>Cross-Validation</a:t>
            </a:r>
          </a:p>
        </p:txBody>
      </p:sp>
      <p:sp>
        <p:nvSpPr>
          <p:cNvPr name="TextBox 8" id="8"/>
          <p:cNvSpPr txBox="true"/>
          <p:nvPr/>
        </p:nvSpPr>
        <p:spPr>
          <a:xfrm rot="0">
            <a:off x="1028700" y="962025"/>
            <a:ext cx="6333278" cy="1743075"/>
          </a:xfrm>
          <a:prstGeom prst="rect">
            <a:avLst/>
          </a:prstGeom>
        </p:spPr>
        <p:txBody>
          <a:bodyPr anchor="t" rtlCol="false" tIns="0" lIns="0" bIns="0" rIns="0">
            <a:spAutoFit/>
          </a:bodyPr>
          <a:lstStyle/>
          <a:p>
            <a:pPr algn="l">
              <a:lnSpc>
                <a:spcPts val="6000"/>
              </a:lnSpc>
            </a:pPr>
            <a:r>
              <a:rPr lang="en-US" sz="6000" spc="-120">
                <a:solidFill>
                  <a:srgbClr val="F6F6F6"/>
                </a:solidFill>
                <a:latin typeface="Agrandir"/>
                <a:ea typeface="Agrandir"/>
                <a:cs typeface="Agrandir"/>
                <a:sym typeface="Agrandir"/>
              </a:rPr>
              <a:t>Predict and Evaluate Models</a:t>
            </a:r>
          </a:p>
        </p:txBody>
      </p:sp>
      <p:sp>
        <p:nvSpPr>
          <p:cNvPr name="TextBox 9" id="9"/>
          <p:cNvSpPr txBox="true"/>
          <p:nvPr/>
        </p:nvSpPr>
        <p:spPr>
          <a:xfrm rot="0">
            <a:off x="2719487" y="3088632"/>
            <a:ext cx="3176012" cy="2675890"/>
          </a:xfrm>
          <a:prstGeom prst="rect">
            <a:avLst/>
          </a:prstGeom>
        </p:spPr>
        <p:txBody>
          <a:bodyPr anchor="t" rtlCol="false" tIns="0" lIns="0" bIns="0" rIns="0">
            <a:spAutoFit/>
          </a:bodyPr>
          <a:lstStyle/>
          <a:p>
            <a:pPr algn="r">
              <a:lnSpc>
                <a:spcPts val="2660"/>
              </a:lnSpc>
            </a:pPr>
            <a:r>
              <a:rPr lang="en-US" sz="1900" spc="-76">
                <a:solidFill>
                  <a:srgbClr val="D8D8D8"/>
                </a:solidFill>
                <a:latin typeface="Poppins"/>
                <a:ea typeface="Poppins"/>
                <a:cs typeface="Poppins"/>
                <a:sym typeface="Poppins"/>
              </a:rPr>
              <a:t>This section focuses on evaluating the performance of the trained models using </a:t>
            </a:r>
            <a:r>
              <a:rPr lang="en-US" b="true" sz="1900" i="true" spc="-76">
                <a:solidFill>
                  <a:srgbClr val="D8D8D8"/>
                </a:solidFill>
                <a:latin typeface="Poppins Bold Italics"/>
                <a:ea typeface="Poppins Bold Italics"/>
                <a:cs typeface="Poppins Bold Italics"/>
                <a:sym typeface="Poppins Bold Italics"/>
              </a:rPr>
              <a:t>cross-validation</a:t>
            </a:r>
            <a:r>
              <a:rPr lang="en-US" sz="1900" spc="-76">
                <a:solidFill>
                  <a:srgbClr val="D8D8D8"/>
                </a:solidFill>
                <a:latin typeface="Poppins"/>
                <a:ea typeface="Poppins"/>
                <a:cs typeface="Poppins"/>
                <a:sym typeface="Poppins"/>
              </a:rPr>
              <a:t>. The goal is to assess the model’s generalization ability and consistency across different subsets of the data</a:t>
            </a:r>
            <a:r>
              <a:rPr lang="en-US" sz="1900" spc="-76">
                <a:solidFill>
                  <a:srgbClr val="D8D8D8"/>
                </a:solidFill>
                <a:latin typeface="Poppins"/>
                <a:ea typeface="Poppins"/>
                <a:cs typeface="Poppins"/>
                <a:sym typeface="Poppins"/>
              </a:rPr>
              <a:t>.</a:t>
            </a:r>
          </a:p>
        </p:txBody>
      </p:sp>
      <p:sp>
        <p:nvSpPr>
          <p:cNvPr name="TextBox 10" id="10"/>
          <p:cNvSpPr txBox="true"/>
          <p:nvPr/>
        </p:nvSpPr>
        <p:spPr>
          <a:xfrm rot="0">
            <a:off x="2395166" y="5964014"/>
            <a:ext cx="3500333" cy="1342390"/>
          </a:xfrm>
          <a:prstGeom prst="rect">
            <a:avLst/>
          </a:prstGeom>
        </p:spPr>
        <p:txBody>
          <a:bodyPr anchor="t" rtlCol="false" tIns="0" lIns="0" bIns="0" rIns="0">
            <a:spAutoFit/>
          </a:bodyPr>
          <a:lstStyle/>
          <a:p>
            <a:pPr algn="r">
              <a:lnSpc>
                <a:spcPts val="2660"/>
              </a:lnSpc>
            </a:pPr>
            <a:r>
              <a:rPr lang="en-US" sz="1900" spc="-76">
                <a:solidFill>
                  <a:srgbClr val="D8D8D8"/>
                </a:solidFill>
                <a:latin typeface="Poppins"/>
                <a:ea typeface="Poppins"/>
                <a:cs typeface="Poppins"/>
                <a:sym typeface="Poppins"/>
              </a:rPr>
              <a:t>Results:</a:t>
            </a:r>
          </a:p>
          <a:p>
            <a:pPr algn="r">
              <a:lnSpc>
                <a:spcPts val="2660"/>
              </a:lnSpc>
            </a:pPr>
            <a:r>
              <a:rPr lang="en-US" sz="1900" spc="-76">
                <a:solidFill>
                  <a:srgbClr val="D8D8D8"/>
                </a:solidFill>
                <a:latin typeface="Poppins"/>
                <a:ea typeface="Poppins"/>
                <a:cs typeface="Poppins"/>
                <a:sym typeface="Poppins"/>
              </a:rPr>
              <a:t>Logistic Regression: 0.98 ± 0.01</a:t>
            </a:r>
          </a:p>
          <a:p>
            <a:pPr algn="r">
              <a:lnSpc>
                <a:spcPts val="2660"/>
              </a:lnSpc>
            </a:pPr>
            <a:r>
              <a:rPr lang="en-US" sz="1900" spc="-76">
                <a:solidFill>
                  <a:srgbClr val="D8D8D8"/>
                </a:solidFill>
                <a:latin typeface="Poppins"/>
                <a:ea typeface="Poppins"/>
                <a:cs typeface="Poppins"/>
                <a:sym typeface="Poppins"/>
              </a:rPr>
              <a:t>Random Forest: 0.96 ± 0.02</a:t>
            </a:r>
          </a:p>
          <a:p>
            <a:pPr algn="r">
              <a:lnSpc>
                <a:spcPts val="2660"/>
              </a:lnSpc>
            </a:pPr>
            <a:r>
              <a:rPr lang="en-US" sz="1900" spc="-76">
                <a:solidFill>
                  <a:srgbClr val="D8D8D8"/>
                </a:solidFill>
                <a:latin typeface="Poppins"/>
                <a:ea typeface="Poppins"/>
                <a:cs typeface="Poppins"/>
                <a:sym typeface="Poppins"/>
              </a:rPr>
              <a:t>SVM: 0.97 ± 0.01</a:t>
            </a:r>
          </a:p>
        </p:txBody>
      </p:sp>
      <p:sp>
        <p:nvSpPr>
          <p:cNvPr name="TextBox 11" id="11"/>
          <p:cNvSpPr txBox="true"/>
          <p:nvPr/>
        </p:nvSpPr>
        <p:spPr>
          <a:xfrm rot="0">
            <a:off x="2395166" y="7506428"/>
            <a:ext cx="3500333" cy="1675765"/>
          </a:xfrm>
          <a:prstGeom prst="rect">
            <a:avLst/>
          </a:prstGeom>
        </p:spPr>
        <p:txBody>
          <a:bodyPr anchor="t" rtlCol="false" tIns="0" lIns="0" bIns="0" rIns="0">
            <a:spAutoFit/>
          </a:bodyPr>
          <a:lstStyle/>
          <a:p>
            <a:pPr algn="r">
              <a:lnSpc>
                <a:spcPts val="2660"/>
              </a:lnSpc>
            </a:pPr>
            <a:r>
              <a:rPr lang="en-US" sz="1900" spc="-76">
                <a:solidFill>
                  <a:srgbClr val="D8D8D8"/>
                </a:solidFill>
                <a:latin typeface="Poppins"/>
                <a:ea typeface="Poppins"/>
                <a:cs typeface="Poppins"/>
                <a:sym typeface="Poppins"/>
              </a:rPr>
              <a:t>All models show high and consistent accuracy, with </a:t>
            </a:r>
            <a:r>
              <a:rPr lang="en-US" b="true" sz="1900" spc="-76">
                <a:solidFill>
                  <a:srgbClr val="D8D8D8"/>
                </a:solidFill>
                <a:latin typeface="Poppins Bold"/>
                <a:ea typeface="Poppins Bold"/>
                <a:cs typeface="Poppins Bold"/>
                <a:sym typeface="Poppins Bold"/>
              </a:rPr>
              <a:t>Logistic Regression </a:t>
            </a:r>
            <a:r>
              <a:rPr lang="en-US" sz="1900" spc="-76">
                <a:solidFill>
                  <a:srgbClr val="D8D8D8"/>
                </a:solidFill>
                <a:latin typeface="Poppins"/>
                <a:ea typeface="Poppins"/>
                <a:cs typeface="Poppins"/>
                <a:sym typeface="Poppins"/>
              </a:rPr>
              <a:t>having the highest average accuracy and lowest standard deviation</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426185">
            <a:off x="11452158" y="-1465086"/>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2">
              <a:alphaModFix amt="55000"/>
            </a:blip>
            <a:stretch>
              <a:fillRect l="0" t="0" r="0" b="0"/>
            </a:stretch>
          </a:blipFill>
        </p:spPr>
      </p:sp>
      <p:sp>
        <p:nvSpPr>
          <p:cNvPr name="Freeform 3" id="3"/>
          <p:cNvSpPr/>
          <p:nvPr/>
        </p:nvSpPr>
        <p:spPr>
          <a:xfrm flipH="false" flipV="false" rot="-9777534">
            <a:off x="8440195" y="570340"/>
            <a:ext cx="14220834" cy="14203058"/>
          </a:xfrm>
          <a:custGeom>
            <a:avLst/>
            <a:gdLst/>
            <a:ahLst/>
            <a:cxnLst/>
            <a:rect r="r" b="b" t="t" l="l"/>
            <a:pathLst>
              <a:path h="14203058" w="14220834">
                <a:moveTo>
                  <a:pt x="0" y="0"/>
                </a:moveTo>
                <a:lnTo>
                  <a:pt x="14220833" y="0"/>
                </a:lnTo>
                <a:lnTo>
                  <a:pt x="14220833" y="14203058"/>
                </a:lnTo>
                <a:lnTo>
                  <a:pt x="0" y="14203058"/>
                </a:lnTo>
                <a:lnTo>
                  <a:pt x="0" y="0"/>
                </a:lnTo>
                <a:close/>
              </a:path>
            </a:pathLst>
          </a:custGeom>
          <a:blipFill>
            <a:blip r:embed="rId3"/>
            <a:stretch>
              <a:fillRect l="0" t="0" r="0" b="0"/>
            </a:stretch>
          </a:blipFill>
        </p:spPr>
      </p:sp>
      <p:sp>
        <p:nvSpPr>
          <p:cNvPr name="Freeform 4" id="4"/>
          <p:cNvSpPr/>
          <p:nvPr/>
        </p:nvSpPr>
        <p:spPr>
          <a:xfrm flipH="false" flipV="false" rot="-9777927">
            <a:off x="-967739" y="-2969570"/>
            <a:ext cx="11515680" cy="12250723"/>
          </a:xfrm>
          <a:custGeom>
            <a:avLst/>
            <a:gdLst/>
            <a:ahLst/>
            <a:cxnLst/>
            <a:rect r="r" b="b" t="t" l="l"/>
            <a:pathLst>
              <a:path h="12250723" w="11515680">
                <a:moveTo>
                  <a:pt x="0" y="0"/>
                </a:moveTo>
                <a:lnTo>
                  <a:pt x="11515680" y="0"/>
                </a:lnTo>
                <a:lnTo>
                  <a:pt x="11515680" y="12250723"/>
                </a:lnTo>
                <a:lnTo>
                  <a:pt x="0" y="12250723"/>
                </a:lnTo>
                <a:lnTo>
                  <a:pt x="0" y="0"/>
                </a:lnTo>
                <a:close/>
              </a:path>
            </a:pathLst>
          </a:custGeom>
          <a:blipFill>
            <a:blip r:embed="rId2">
              <a:alphaModFix amt="55000"/>
            </a:blip>
            <a:stretch>
              <a:fillRect l="0" t="0" r="0" b="0"/>
            </a:stretch>
          </a:blipFill>
        </p:spPr>
      </p:sp>
      <p:sp>
        <p:nvSpPr>
          <p:cNvPr name="Freeform 5" id="5"/>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6" id="6"/>
          <p:cNvSpPr/>
          <p:nvPr/>
        </p:nvSpPr>
        <p:spPr>
          <a:xfrm flipH="false" flipV="false" rot="0">
            <a:off x="1955978" y="2293882"/>
            <a:ext cx="6095010" cy="7365582"/>
          </a:xfrm>
          <a:custGeom>
            <a:avLst/>
            <a:gdLst/>
            <a:ahLst/>
            <a:cxnLst/>
            <a:rect r="r" b="b" t="t" l="l"/>
            <a:pathLst>
              <a:path h="7365582" w="6095010">
                <a:moveTo>
                  <a:pt x="0" y="0"/>
                </a:moveTo>
                <a:lnTo>
                  <a:pt x="6095011" y="0"/>
                </a:lnTo>
                <a:lnTo>
                  <a:pt x="6095011" y="7365581"/>
                </a:lnTo>
                <a:lnTo>
                  <a:pt x="0" y="7365581"/>
                </a:lnTo>
                <a:lnTo>
                  <a:pt x="0" y="0"/>
                </a:lnTo>
                <a:close/>
              </a:path>
            </a:pathLst>
          </a:custGeom>
          <a:blipFill>
            <a:blip r:embed="rId5"/>
            <a:stretch>
              <a:fillRect l="-14256" t="-18176" r="-139631" b="0"/>
            </a:stretch>
          </a:blipFill>
        </p:spPr>
      </p:sp>
      <p:sp>
        <p:nvSpPr>
          <p:cNvPr name="TextBox 7" id="7"/>
          <p:cNvSpPr txBox="true"/>
          <p:nvPr/>
        </p:nvSpPr>
        <p:spPr>
          <a:xfrm rot="0">
            <a:off x="1955978" y="1646365"/>
            <a:ext cx="7994846" cy="441342"/>
          </a:xfrm>
          <a:prstGeom prst="rect">
            <a:avLst/>
          </a:prstGeom>
        </p:spPr>
        <p:txBody>
          <a:bodyPr anchor="t" rtlCol="false" tIns="0" lIns="0" bIns="0" rIns="0">
            <a:spAutoFit/>
          </a:bodyPr>
          <a:lstStyle/>
          <a:p>
            <a:pPr algn="l">
              <a:lnSpc>
                <a:spcPts val="3499"/>
              </a:lnSpc>
            </a:pPr>
            <a:r>
              <a:rPr lang="en-US" sz="2499" spc="-99" b="true">
                <a:solidFill>
                  <a:srgbClr val="F3DD52"/>
                </a:solidFill>
                <a:latin typeface="Poppins Bold"/>
                <a:ea typeface="Poppins Bold"/>
                <a:cs typeface="Poppins Bold"/>
                <a:sym typeface="Poppins Bold"/>
              </a:rPr>
              <a:t>Logistic Regression</a:t>
            </a:r>
            <a:r>
              <a:rPr lang="en-US" sz="2499" spc="-99">
                <a:solidFill>
                  <a:srgbClr val="F3DD52"/>
                </a:solidFill>
                <a:latin typeface="Poppins"/>
                <a:ea typeface="Poppins"/>
                <a:cs typeface="Poppins"/>
                <a:sym typeface="Poppins"/>
              </a:rPr>
              <a:t> Model Performance</a:t>
            </a:r>
          </a:p>
        </p:txBody>
      </p:sp>
      <p:sp>
        <p:nvSpPr>
          <p:cNvPr name="TextBox 8" id="8"/>
          <p:cNvSpPr txBox="true"/>
          <p:nvPr/>
        </p:nvSpPr>
        <p:spPr>
          <a:xfrm rot="0">
            <a:off x="9950824" y="995499"/>
            <a:ext cx="6333278" cy="1743075"/>
          </a:xfrm>
          <a:prstGeom prst="rect">
            <a:avLst/>
          </a:prstGeom>
        </p:spPr>
        <p:txBody>
          <a:bodyPr anchor="t" rtlCol="false" tIns="0" lIns="0" bIns="0" rIns="0">
            <a:spAutoFit/>
          </a:bodyPr>
          <a:lstStyle/>
          <a:p>
            <a:pPr algn="r">
              <a:lnSpc>
                <a:spcPts val="6000"/>
              </a:lnSpc>
            </a:pPr>
            <a:r>
              <a:rPr lang="en-US" sz="6000" spc="-120">
                <a:solidFill>
                  <a:srgbClr val="F6F6F6"/>
                </a:solidFill>
                <a:latin typeface="Agrandir"/>
                <a:ea typeface="Agrandir"/>
                <a:cs typeface="Agrandir"/>
                <a:sym typeface="Agrandir"/>
              </a:rPr>
              <a:t>Predict and Evaluate Models</a:t>
            </a:r>
          </a:p>
        </p:txBody>
      </p:sp>
      <p:sp>
        <p:nvSpPr>
          <p:cNvPr name="TextBox 9" id="9"/>
          <p:cNvSpPr txBox="true"/>
          <p:nvPr/>
        </p:nvSpPr>
        <p:spPr>
          <a:xfrm rot="0">
            <a:off x="8361064" y="4110355"/>
            <a:ext cx="3795997" cy="2009140"/>
          </a:xfrm>
          <a:prstGeom prst="rect">
            <a:avLst/>
          </a:prstGeom>
        </p:spPr>
        <p:txBody>
          <a:bodyPr anchor="t" rtlCol="false" tIns="0" lIns="0" bIns="0" rIns="0">
            <a:spAutoFit/>
          </a:bodyPr>
          <a:lstStyle/>
          <a:p>
            <a:pPr algn="l">
              <a:lnSpc>
                <a:spcPts val="2660"/>
              </a:lnSpc>
            </a:pPr>
            <a:r>
              <a:rPr lang="en-US" sz="1900" spc="-76">
                <a:solidFill>
                  <a:srgbClr val="D8D8D8"/>
                </a:solidFill>
                <a:latin typeface="Poppins"/>
                <a:ea typeface="Poppins"/>
                <a:cs typeface="Poppins"/>
                <a:sym typeface="Poppins"/>
              </a:rPr>
              <a:t>The evaluation includes accuracy, a classification report, and a confusion matrix.</a:t>
            </a:r>
          </a:p>
          <a:p>
            <a:pPr algn="l">
              <a:lnSpc>
                <a:spcPts val="2660"/>
              </a:lnSpc>
            </a:pPr>
            <a:r>
              <a:rPr lang="en-US" sz="1900" spc="-76" b="true">
                <a:solidFill>
                  <a:srgbClr val="D8D8D8"/>
                </a:solidFill>
                <a:latin typeface="Poppins Bold"/>
                <a:ea typeface="Poppins Bold"/>
                <a:cs typeface="Poppins Bold"/>
                <a:sym typeface="Poppins Bold"/>
              </a:rPr>
              <a:t>Logistic Regression</a:t>
            </a:r>
            <a:r>
              <a:rPr lang="en-US" sz="1900" spc="-76">
                <a:solidFill>
                  <a:srgbClr val="D8D8D8"/>
                </a:solidFill>
                <a:latin typeface="Poppins"/>
                <a:ea typeface="Poppins"/>
                <a:cs typeface="Poppins"/>
                <a:sym typeface="Poppins"/>
              </a:rPr>
              <a:t> achieves an accuracy of </a:t>
            </a:r>
            <a:r>
              <a:rPr lang="en-US" sz="1900" spc="-76" b="true">
                <a:solidFill>
                  <a:srgbClr val="D8D8D8"/>
                </a:solidFill>
                <a:latin typeface="Poppins Bold"/>
                <a:ea typeface="Poppins Bold"/>
                <a:cs typeface="Poppins Bold"/>
                <a:sym typeface="Poppins Bold"/>
              </a:rPr>
              <a:t>0.98</a:t>
            </a:r>
            <a:r>
              <a:rPr lang="en-US" sz="1900" spc="-76">
                <a:solidFill>
                  <a:srgbClr val="D8D8D8"/>
                </a:solidFill>
                <a:latin typeface="Poppins"/>
                <a:ea typeface="Poppins"/>
                <a:cs typeface="Poppins"/>
                <a:sym typeface="Poppins"/>
              </a:rPr>
              <a:t>, indicating excellent performance.</a:t>
            </a:r>
          </a:p>
        </p:txBody>
      </p:sp>
      <p:sp>
        <p:nvSpPr>
          <p:cNvPr name="TextBox 10" id="10"/>
          <p:cNvSpPr txBox="true"/>
          <p:nvPr/>
        </p:nvSpPr>
        <p:spPr>
          <a:xfrm rot="0">
            <a:off x="12467137" y="3556156"/>
            <a:ext cx="3753396" cy="5342890"/>
          </a:xfrm>
          <a:prstGeom prst="rect">
            <a:avLst/>
          </a:prstGeom>
        </p:spPr>
        <p:txBody>
          <a:bodyPr anchor="t" rtlCol="false" tIns="0" lIns="0" bIns="0" rIns="0">
            <a:spAutoFit/>
          </a:bodyPr>
          <a:lstStyle/>
          <a:p>
            <a:pPr algn="l" marL="410213" indent="-205106" lvl="1">
              <a:lnSpc>
                <a:spcPts val="2660"/>
              </a:lnSpc>
              <a:buFont typeface="Arial"/>
              <a:buChar char="•"/>
            </a:pPr>
            <a:r>
              <a:rPr lang="en-US" sz="1900" spc="-76">
                <a:solidFill>
                  <a:srgbClr val="D8D8D8"/>
                </a:solidFill>
                <a:latin typeface="Poppins"/>
                <a:ea typeface="Poppins"/>
                <a:cs typeface="Poppins"/>
                <a:sym typeface="Poppins"/>
              </a:rPr>
              <a:t>The </a:t>
            </a:r>
            <a:r>
              <a:rPr lang="en-US" sz="1900" spc="-76">
                <a:solidFill>
                  <a:srgbClr val="D8D8D8"/>
                </a:solidFill>
                <a:latin typeface="Poppins"/>
                <a:ea typeface="Poppins"/>
                <a:cs typeface="Poppins"/>
                <a:sym typeface="Poppins"/>
              </a:rPr>
              <a:t>Logistic Regression model demonstrates </a:t>
            </a:r>
            <a:r>
              <a:rPr lang="en-US" b="true" sz="1900" spc="-76">
                <a:solidFill>
                  <a:srgbClr val="D8D8D8"/>
                </a:solidFill>
                <a:latin typeface="Poppins Bold"/>
                <a:ea typeface="Poppins Bold"/>
                <a:cs typeface="Poppins Bold"/>
                <a:sym typeface="Poppins Bold"/>
              </a:rPr>
              <a:t>high precision and recall</a:t>
            </a:r>
            <a:r>
              <a:rPr lang="en-US" sz="1900" spc="-76">
                <a:solidFill>
                  <a:srgbClr val="D8D8D8"/>
                </a:solidFill>
                <a:latin typeface="Poppins"/>
                <a:ea typeface="Poppins"/>
                <a:cs typeface="Poppins"/>
                <a:sym typeface="Poppins"/>
              </a:rPr>
              <a:t> for both classes, indicating strong performance in distinguishing between Malignant and Benign tumors.</a:t>
            </a:r>
          </a:p>
          <a:p>
            <a:pPr algn="l" marL="410213" indent="-205106" lvl="1">
              <a:lnSpc>
                <a:spcPts val="2660"/>
              </a:lnSpc>
              <a:buFont typeface="Arial"/>
              <a:buChar char="•"/>
            </a:pPr>
            <a:r>
              <a:rPr lang="en-US" sz="1900" spc="-76">
                <a:solidFill>
                  <a:srgbClr val="D8D8D8"/>
                </a:solidFill>
                <a:latin typeface="Poppins"/>
                <a:ea typeface="Poppins"/>
                <a:cs typeface="Poppins"/>
                <a:sym typeface="Poppins"/>
              </a:rPr>
              <a:t>The </a:t>
            </a:r>
            <a:r>
              <a:rPr lang="en-US" b="true" sz="1900" spc="-76">
                <a:solidFill>
                  <a:srgbClr val="D8D8D8"/>
                </a:solidFill>
                <a:latin typeface="Poppins Bold"/>
                <a:ea typeface="Poppins Bold"/>
                <a:cs typeface="Poppins Bold"/>
                <a:sym typeface="Poppins Bold"/>
              </a:rPr>
              <a:t>F1-score</a:t>
            </a:r>
            <a:r>
              <a:rPr lang="en-US" sz="1900" spc="-76">
                <a:solidFill>
                  <a:srgbClr val="D8D8D8"/>
                </a:solidFill>
                <a:latin typeface="Poppins"/>
                <a:ea typeface="Poppins"/>
                <a:cs typeface="Poppins"/>
                <a:sym typeface="Poppins"/>
              </a:rPr>
              <a:t> of 0.98 for Malignant and 0.99 for Benign highlights the model's balanced performance.</a:t>
            </a:r>
          </a:p>
          <a:p>
            <a:pPr algn="l" marL="410213" indent="-205106" lvl="1">
              <a:lnSpc>
                <a:spcPts val="2660"/>
              </a:lnSpc>
              <a:buFont typeface="Arial"/>
              <a:buChar char="•"/>
            </a:pPr>
            <a:r>
              <a:rPr lang="en-US" sz="1900" spc="-76">
                <a:solidFill>
                  <a:srgbClr val="D8D8D8"/>
                </a:solidFill>
                <a:latin typeface="Poppins"/>
                <a:ea typeface="Poppins"/>
                <a:cs typeface="Poppins"/>
                <a:sym typeface="Poppins"/>
              </a:rPr>
              <a:t>The </a:t>
            </a:r>
            <a:r>
              <a:rPr lang="en-US" b="true" sz="1900" spc="-76">
                <a:solidFill>
                  <a:srgbClr val="D8D8D8"/>
                </a:solidFill>
                <a:latin typeface="Poppins Bold"/>
                <a:ea typeface="Poppins Bold"/>
                <a:cs typeface="Poppins Bold"/>
                <a:sym typeface="Poppins Bold"/>
              </a:rPr>
              <a:t>confusion matrix</a:t>
            </a:r>
            <a:r>
              <a:rPr lang="en-US" sz="1900" spc="-76">
                <a:solidFill>
                  <a:srgbClr val="D8D8D8"/>
                </a:solidFill>
                <a:latin typeface="Poppins"/>
                <a:ea typeface="Poppins"/>
                <a:cs typeface="Poppins"/>
                <a:sym typeface="Poppins"/>
              </a:rPr>
              <a:t> shows that the model makes very few errors, with most predictions aligning with the actual labels.</a:t>
            </a:r>
          </a:p>
        </p:txBody>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777927">
            <a:off x="-900426" y="-2969570"/>
            <a:ext cx="11515680" cy="12250723"/>
          </a:xfrm>
          <a:custGeom>
            <a:avLst/>
            <a:gdLst/>
            <a:ahLst/>
            <a:cxnLst/>
            <a:rect r="r" b="b" t="t" l="l"/>
            <a:pathLst>
              <a:path h="12250723" w="11515680">
                <a:moveTo>
                  <a:pt x="0" y="0"/>
                </a:moveTo>
                <a:lnTo>
                  <a:pt x="11515680" y="0"/>
                </a:lnTo>
                <a:lnTo>
                  <a:pt x="11515680" y="12250723"/>
                </a:lnTo>
                <a:lnTo>
                  <a:pt x="0" y="12250723"/>
                </a:lnTo>
                <a:lnTo>
                  <a:pt x="0" y="0"/>
                </a:lnTo>
                <a:close/>
              </a:path>
            </a:pathLst>
          </a:custGeom>
          <a:blipFill>
            <a:blip r:embed="rId2">
              <a:alphaModFix amt="55000"/>
            </a:blip>
            <a:stretch>
              <a:fillRect l="0" t="0" r="0" b="0"/>
            </a:stretch>
          </a:blipFill>
        </p:spPr>
      </p:sp>
      <p:sp>
        <p:nvSpPr>
          <p:cNvPr name="Freeform 3" id="3"/>
          <p:cNvSpPr/>
          <p:nvPr/>
        </p:nvSpPr>
        <p:spPr>
          <a:xfrm flipH="false" flipV="false" rot="-2426185">
            <a:off x="11452158" y="-1465086"/>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2">
              <a:alphaModFix amt="55000"/>
            </a:blip>
            <a:stretch>
              <a:fillRect l="0" t="0" r="0" b="0"/>
            </a:stretch>
          </a:blipFill>
        </p:spPr>
      </p:sp>
      <p:sp>
        <p:nvSpPr>
          <p:cNvPr name="Freeform 4" id="4"/>
          <p:cNvSpPr/>
          <p:nvPr/>
        </p:nvSpPr>
        <p:spPr>
          <a:xfrm flipH="false" flipV="false" rot="-9777534">
            <a:off x="8440195" y="570340"/>
            <a:ext cx="14220834" cy="14203058"/>
          </a:xfrm>
          <a:custGeom>
            <a:avLst/>
            <a:gdLst/>
            <a:ahLst/>
            <a:cxnLst/>
            <a:rect r="r" b="b" t="t" l="l"/>
            <a:pathLst>
              <a:path h="14203058" w="14220834">
                <a:moveTo>
                  <a:pt x="0" y="0"/>
                </a:moveTo>
                <a:lnTo>
                  <a:pt x="14220833" y="0"/>
                </a:lnTo>
                <a:lnTo>
                  <a:pt x="14220833" y="14203058"/>
                </a:lnTo>
                <a:lnTo>
                  <a:pt x="0" y="14203058"/>
                </a:lnTo>
                <a:lnTo>
                  <a:pt x="0" y="0"/>
                </a:lnTo>
                <a:close/>
              </a:path>
            </a:pathLst>
          </a:custGeom>
          <a:blipFill>
            <a:blip r:embed="rId3"/>
            <a:stretch>
              <a:fillRect l="0" t="0" r="0" b="0"/>
            </a:stretch>
          </a:blipFill>
        </p:spPr>
      </p:sp>
      <p:sp>
        <p:nvSpPr>
          <p:cNvPr name="Freeform 5" id="5"/>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6" id="6"/>
          <p:cNvSpPr/>
          <p:nvPr/>
        </p:nvSpPr>
        <p:spPr>
          <a:xfrm flipH="false" flipV="false" rot="0">
            <a:off x="1955978" y="2269806"/>
            <a:ext cx="6090761" cy="7253985"/>
          </a:xfrm>
          <a:custGeom>
            <a:avLst/>
            <a:gdLst/>
            <a:ahLst/>
            <a:cxnLst/>
            <a:rect r="r" b="b" t="t" l="l"/>
            <a:pathLst>
              <a:path h="7253985" w="6090761">
                <a:moveTo>
                  <a:pt x="0" y="0"/>
                </a:moveTo>
                <a:lnTo>
                  <a:pt x="6090761" y="0"/>
                </a:lnTo>
                <a:lnTo>
                  <a:pt x="6090761" y="7253984"/>
                </a:lnTo>
                <a:lnTo>
                  <a:pt x="0" y="7253984"/>
                </a:lnTo>
                <a:lnTo>
                  <a:pt x="0" y="0"/>
                </a:lnTo>
                <a:close/>
              </a:path>
            </a:pathLst>
          </a:custGeom>
          <a:blipFill>
            <a:blip r:embed="rId5"/>
            <a:stretch>
              <a:fillRect l="-12856" t="-18163" r="-137331" b="0"/>
            </a:stretch>
          </a:blipFill>
        </p:spPr>
      </p:sp>
      <p:sp>
        <p:nvSpPr>
          <p:cNvPr name="TextBox 7" id="7"/>
          <p:cNvSpPr txBox="true"/>
          <p:nvPr/>
        </p:nvSpPr>
        <p:spPr>
          <a:xfrm rot="0">
            <a:off x="1955978" y="1646365"/>
            <a:ext cx="7994846" cy="441342"/>
          </a:xfrm>
          <a:prstGeom prst="rect">
            <a:avLst/>
          </a:prstGeom>
        </p:spPr>
        <p:txBody>
          <a:bodyPr anchor="t" rtlCol="false" tIns="0" lIns="0" bIns="0" rIns="0">
            <a:spAutoFit/>
          </a:bodyPr>
          <a:lstStyle/>
          <a:p>
            <a:pPr algn="l">
              <a:lnSpc>
                <a:spcPts val="3499"/>
              </a:lnSpc>
            </a:pPr>
            <a:r>
              <a:rPr lang="en-US" sz="2499" spc="-99" b="true">
                <a:solidFill>
                  <a:srgbClr val="F3DD52"/>
                </a:solidFill>
                <a:latin typeface="Poppins Bold"/>
                <a:ea typeface="Poppins Bold"/>
                <a:cs typeface="Poppins Bold"/>
                <a:sym typeface="Poppins Bold"/>
              </a:rPr>
              <a:t>Random Forest</a:t>
            </a:r>
            <a:r>
              <a:rPr lang="en-US" sz="2499" spc="-99">
                <a:solidFill>
                  <a:srgbClr val="F3DD52"/>
                </a:solidFill>
                <a:latin typeface="Poppins"/>
                <a:ea typeface="Poppins"/>
                <a:cs typeface="Poppins"/>
                <a:sym typeface="Poppins"/>
              </a:rPr>
              <a:t> Model Performance</a:t>
            </a:r>
          </a:p>
        </p:txBody>
      </p:sp>
      <p:sp>
        <p:nvSpPr>
          <p:cNvPr name="TextBox 8" id="8"/>
          <p:cNvSpPr txBox="true"/>
          <p:nvPr/>
        </p:nvSpPr>
        <p:spPr>
          <a:xfrm rot="0">
            <a:off x="9950824" y="995499"/>
            <a:ext cx="6333278" cy="1743075"/>
          </a:xfrm>
          <a:prstGeom prst="rect">
            <a:avLst/>
          </a:prstGeom>
        </p:spPr>
        <p:txBody>
          <a:bodyPr anchor="t" rtlCol="false" tIns="0" lIns="0" bIns="0" rIns="0">
            <a:spAutoFit/>
          </a:bodyPr>
          <a:lstStyle/>
          <a:p>
            <a:pPr algn="r">
              <a:lnSpc>
                <a:spcPts val="6000"/>
              </a:lnSpc>
            </a:pPr>
            <a:r>
              <a:rPr lang="en-US" sz="6000" spc="-120">
                <a:solidFill>
                  <a:srgbClr val="F6F6F6"/>
                </a:solidFill>
                <a:latin typeface="Agrandir"/>
                <a:ea typeface="Agrandir"/>
                <a:cs typeface="Agrandir"/>
                <a:sym typeface="Agrandir"/>
              </a:rPr>
              <a:t>Predict and Evaluate Models</a:t>
            </a:r>
          </a:p>
        </p:txBody>
      </p:sp>
      <p:sp>
        <p:nvSpPr>
          <p:cNvPr name="TextBox 9" id="9"/>
          <p:cNvSpPr txBox="true"/>
          <p:nvPr/>
        </p:nvSpPr>
        <p:spPr>
          <a:xfrm rot="0">
            <a:off x="8361064" y="4110355"/>
            <a:ext cx="3795997" cy="2009140"/>
          </a:xfrm>
          <a:prstGeom prst="rect">
            <a:avLst/>
          </a:prstGeom>
        </p:spPr>
        <p:txBody>
          <a:bodyPr anchor="t" rtlCol="false" tIns="0" lIns="0" bIns="0" rIns="0">
            <a:spAutoFit/>
          </a:bodyPr>
          <a:lstStyle/>
          <a:p>
            <a:pPr algn="l">
              <a:lnSpc>
                <a:spcPts val="2660"/>
              </a:lnSpc>
            </a:pPr>
            <a:r>
              <a:rPr lang="en-US" sz="1900" spc="-76">
                <a:solidFill>
                  <a:srgbClr val="D8D8D8"/>
                </a:solidFill>
                <a:latin typeface="Poppins"/>
                <a:ea typeface="Poppins"/>
                <a:cs typeface="Poppins"/>
                <a:sym typeface="Poppins"/>
              </a:rPr>
              <a:t>The evaluation includes accuracy, a classification report, and a confusion matrix.</a:t>
            </a:r>
          </a:p>
          <a:p>
            <a:pPr algn="l">
              <a:lnSpc>
                <a:spcPts val="2660"/>
              </a:lnSpc>
            </a:pPr>
            <a:r>
              <a:rPr lang="en-US" sz="1900" spc="-76" b="true">
                <a:solidFill>
                  <a:srgbClr val="D8D8D8"/>
                </a:solidFill>
                <a:latin typeface="Poppins Bold"/>
                <a:ea typeface="Poppins Bold"/>
                <a:cs typeface="Poppins Bold"/>
                <a:sym typeface="Poppins Bold"/>
              </a:rPr>
              <a:t>Random Forest</a:t>
            </a:r>
            <a:r>
              <a:rPr lang="en-US" sz="1900" spc="-76">
                <a:solidFill>
                  <a:srgbClr val="D8D8D8"/>
                </a:solidFill>
                <a:latin typeface="Poppins"/>
                <a:ea typeface="Poppins"/>
                <a:cs typeface="Poppins"/>
                <a:sym typeface="Poppins"/>
              </a:rPr>
              <a:t> achieves an accuracy of </a:t>
            </a:r>
            <a:r>
              <a:rPr lang="en-US" sz="1900" spc="-76" b="true">
                <a:solidFill>
                  <a:srgbClr val="D8D8D8"/>
                </a:solidFill>
                <a:latin typeface="Poppins Bold"/>
                <a:ea typeface="Poppins Bold"/>
                <a:cs typeface="Poppins Bold"/>
                <a:sym typeface="Poppins Bold"/>
              </a:rPr>
              <a:t>0.96</a:t>
            </a:r>
            <a:r>
              <a:rPr lang="en-US" sz="1900" spc="-76">
                <a:solidFill>
                  <a:srgbClr val="D8D8D8"/>
                </a:solidFill>
                <a:latin typeface="Poppins"/>
                <a:ea typeface="Poppins"/>
                <a:cs typeface="Poppins"/>
                <a:sym typeface="Poppins"/>
              </a:rPr>
              <a:t>, indicating strong performance.</a:t>
            </a:r>
          </a:p>
        </p:txBody>
      </p:sp>
      <p:sp>
        <p:nvSpPr>
          <p:cNvPr name="TextBox 10" id="10"/>
          <p:cNvSpPr txBox="true"/>
          <p:nvPr/>
        </p:nvSpPr>
        <p:spPr>
          <a:xfrm rot="0">
            <a:off x="12471386" y="3556156"/>
            <a:ext cx="3753396" cy="5342890"/>
          </a:xfrm>
          <a:prstGeom prst="rect">
            <a:avLst/>
          </a:prstGeom>
        </p:spPr>
        <p:txBody>
          <a:bodyPr anchor="t" rtlCol="false" tIns="0" lIns="0" bIns="0" rIns="0">
            <a:spAutoFit/>
          </a:bodyPr>
          <a:lstStyle/>
          <a:p>
            <a:pPr algn="l" marL="410213" indent="-205106" lvl="1">
              <a:lnSpc>
                <a:spcPts val="2660"/>
              </a:lnSpc>
              <a:buFont typeface="Arial"/>
              <a:buChar char="•"/>
            </a:pPr>
            <a:r>
              <a:rPr lang="en-US" sz="1900" spc="-76">
                <a:solidFill>
                  <a:srgbClr val="D8D8D8"/>
                </a:solidFill>
                <a:latin typeface="Poppins"/>
                <a:ea typeface="Poppins"/>
                <a:cs typeface="Poppins"/>
                <a:sym typeface="Poppins"/>
              </a:rPr>
              <a:t>The Random Forest</a:t>
            </a:r>
            <a:r>
              <a:rPr lang="en-US" sz="1900" spc="-76">
                <a:solidFill>
                  <a:srgbClr val="D8D8D8"/>
                </a:solidFill>
                <a:latin typeface="Poppins"/>
                <a:ea typeface="Poppins"/>
                <a:cs typeface="Poppins"/>
                <a:sym typeface="Poppins"/>
              </a:rPr>
              <a:t> model demonstrates </a:t>
            </a:r>
            <a:r>
              <a:rPr lang="en-US" b="true" sz="1900" spc="-76">
                <a:solidFill>
                  <a:srgbClr val="D8D8D8"/>
                </a:solidFill>
                <a:latin typeface="Poppins Bold"/>
                <a:ea typeface="Poppins Bold"/>
                <a:cs typeface="Poppins Bold"/>
                <a:sym typeface="Poppins Bold"/>
              </a:rPr>
              <a:t>high precision and recall</a:t>
            </a:r>
            <a:r>
              <a:rPr lang="en-US" sz="1900" spc="-76">
                <a:solidFill>
                  <a:srgbClr val="D8D8D8"/>
                </a:solidFill>
                <a:latin typeface="Poppins"/>
                <a:ea typeface="Poppins"/>
                <a:cs typeface="Poppins"/>
                <a:sym typeface="Poppins"/>
              </a:rPr>
              <a:t> for both classes, indicating strong performance in distinguishing between Malignant and Benign tumors.</a:t>
            </a:r>
          </a:p>
          <a:p>
            <a:pPr algn="l" marL="410213" indent="-205106" lvl="1">
              <a:lnSpc>
                <a:spcPts val="2660"/>
              </a:lnSpc>
              <a:buFont typeface="Arial"/>
              <a:buChar char="•"/>
            </a:pPr>
            <a:r>
              <a:rPr lang="en-US" sz="1900" spc="-76">
                <a:solidFill>
                  <a:srgbClr val="D8D8D8"/>
                </a:solidFill>
                <a:latin typeface="Poppins"/>
                <a:ea typeface="Poppins"/>
                <a:cs typeface="Poppins"/>
                <a:sym typeface="Poppins"/>
              </a:rPr>
              <a:t>The </a:t>
            </a:r>
            <a:r>
              <a:rPr lang="en-US" b="true" sz="1900" spc="-76">
                <a:solidFill>
                  <a:srgbClr val="D8D8D8"/>
                </a:solidFill>
                <a:latin typeface="Poppins Bold"/>
                <a:ea typeface="Poppins Bold"/>
                <a:cs typeface="Poppins Bold"/>
                <a:sym typeface="Poppins Bold"/>
              </a:rPr>
              <a:t>F1-score</a:t>
            </a:r>
            <a:r>
              <a:rPr lang="en-US" sz="1900" spc="-76">
                <a:solidFill>
                  <a:srgbClr val="D8D8D8"/>
                </a:solidFill>
                <a:latin typeface="Poppins"/>
                <a:ea typeface="Poppins"/>
                <a:cs typeface="Poppins"/>
                <a:sym typeface="Poppins"/>
              </a:rPr>
              <a:t> of 0.94 for Malignant and 0.97 for Benign highlights the model's balanced performance.</a:t>
            </a:r>
          </a:p>
          <a:p>
            <a:pPr algn="l" marL="410213" indent="-205106" lvl="1">
              <a:lnSpc>
                <a:spcPts val="2660"/>
              </a:lnSpc>
              <a:buFont typeface="Arial"/>
              <a:buChar char="•"/>
            </a:pPr>
            <a:r>
              <a:rPr lang="en-US" sz="1900" spc="-76">
                <a:solidFill>
                  <a:srgbClr val="D8D8D8"/>
                </a:solidFill>
                <a:latin typeface="Poppins"/>
                <a:ea typeface="Poppins"/>
                <a:cs typeface="Poppins"/>
                <a:sym typeface="Poppins"/>
              </a:rPr>
              <a:t>The </a:t>
            </a:r>
            <a:r>
              <a:rPr lang="en-US" b="true" sz="1900" spc="-76">
                <a:solidFill>
                  <a:srgbClr val="D8D8D8"/>
                </a:solidFill>
                <a:latin typeface="Poppins Bold"/>
                <a:ea typeface="Poppins Bold"/>
                <a:cs typeface="Poppins Bold"/>
                <a:sym typeface="Poppins Bold"/>
              </a:rPr>
              <a:t>confusion matrix</a:t>
            </a:r>
            <a:r>
              <a:rPr lang="en-US" sz="1900" spc="-76">
                <a:solidFill>
                  <a:srgbClr val="D8D8D8"/>
                </a:solidFill>
                <a:latin typeface="Poppins"/>
                <a:ea typeface="Poppins"/>
                <a:cs typeface="Poppins"/>
                <a:sym typeface="Poppins"/>
              </a:rPr>
              <a:t> shows that the model makes very few errors, with most predictions aligning with the actual labels.</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777534">
            <a:off x="8440195" y="570340"/>
            <a:ext cx="14220834" cy="14203058"/>
          </a:xfrm>
          <a:custGeom>
            <a:avLst/>
            <a:gdLst/>
            <a:ahLst/>
            <a:cxnLst/>
            <a:rect r="r" b="b" t="t" l="l"/>
            <a:pathLst>
              <a:path h="14203058" w="14220834">
                <a:moveTo>
                  <a:pt x="0" y="0"/>
                </a:moveTo>
                <a:lnTo>
                  <a:pt x="14220833" y="0"/>
                </a:lnTo>
                <a:lnTo>
                  <a:pt x="14220833" y="14203058"/>
                </a:lnTo>
                <a:lnTo>
                  <a:pt x="0" y="14203058"/>
                </a:lnTo>
                <a:lnTo>
                  <a:pt x="0" y="0"/>
                </a:lnTo>
                <a:close/>
              </a:path>
            </a:pathLst>
          </a:custGeom>
          <a:blipFill>
            <a:blip r:embed="rId2"/>
            <a:stretch>
              <a:fillRect l="0" t="0" r="0" b="0"/>
            </a:stretch>
          </a:blipFill>
        </p:spPr>
      </p:sp>
      <p:sp>
        <p:nvSpPr>
          <p:cNvPr name="Freeform 3" id="3"/>
          <p:cNvSpPr/>
          <p:nvPr/>
        </p:nvSpPr>
        <p:spPr>
          <a:xfrm flipH="false" flipV="false" rot="-9777927">
            <a:off x="-900426" y="-2969570"/>
            <a:ext cx="11515680" cy="12250723"/>
          </a:xfrm>
          <a:custGeom>
            <a:avLst/>
            <a:gdLst/>
            <a:ahLst/>
            <a:cxnLst/>
            <a:rect r="r" b="b" t="t" l="l"/>
            <a:pathLst>
              <a:path h="12250723" w="11515680">
                <a:moveTo>
                  <a:pt x="0" y="0"/>
                </a:moveTo>
                <a:lnTo>
                  <a:pt x="11515680" y="0"/>
                </a:lnTo>
                <a:lnTo>
                  <a:pt x="11515680" y="12250723"/>
                </a:lnTo>
                <a:lnTo>
                  <a:pt x="0" y="12250723"/>
                </a:lnTo>
                <a:lnTo>
                  <a:pt x="0" y="0"/>
                </a:lnTo>
                <a:close/>
              </a:path>
            </a:pathLst>
          </a:custGeom>
          <a:blipFill>
            <a:blip r:embed="rId3">
              <a:alphaModFix amt="55000"/>
            </a:blip>
            <a:stretch>
              <a:fillRect l="0" t="0" r="0" b="0"/>
            </a:stretch>
          </a:blipFill>
        </p:spPr>
      </p:sp>
      <p:sp>
        <p:nvSpPr>
          <p:cNvPr name="Freeform 4" id="4"/>
          <p:cNvSpPr/>
          <p:nvPr/>
        </p:nvSpPr>
        <p:spPr>
          <a:xfrm flipH="false" flipV="false" rot="-2426185">
            <a:off x="11452158" y="-1465086"/>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3">
              <a:alphaModFix amt="55000"/>
            </a:blip>
            <a:stretch>
              <a:fillRect l="0" t="0" r="0" b="0"/>
            </a:stretch>
          </a:blipFill>
        </p:spPr>
      </p:sp>
      <p:sp>
        <p:nvSpPr>
          <p:cNvPr name="Freeform 5" id="5"/>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6" id="6"/>
          <p:cNvSpPr/>
          <p:nvPr/>
        </p:nvSpPr>
        <p:spPr>
          <a:xfrm flipH="false" flipV="false" rot="0">
            <a:off x="1955978" y="2216105"/>
            <a:ext cx="6090761" cy="7375003"/>
          </a:xfrm>
          <a:custGeom>
            <a:avLst/>
            <a:gdLst/>
            <a:ahLst/>
            <a:cxnLst/>
            <a:rect r="r" b="b" t="t" l="l"/>
            <a:pathLst>
              <a:path h="7375003" w="6090761">
                <a:moveTo>
                  <a:pt x="0" y="0"/>
                </a:moveTo>
                <a:lnTo>
                  <a:pt x="6090761" y="0"/>
                </a:lnTo>
                <a:lnTo>
                  <a:pt x="6090761" y="7375004"/>
                </a:lnTo>
                <a:lnTo>
                  <a:pt x="0" y="7375004"/>
                </a:lnTo>
                <a:lnTo>
                  <a:pt x="0" y="0"/>
                </a:lnTo>
                <a:close/>
              </a:path>
            </a:pathLst>
          </a:custGeom>
          <a:blipFill>
            <a:blip r:embed="rId5"/>
            <a:stretch>
              <a:fillRect l="-13931" t="-18270" r="-140659" b="0"/>
            </a:stretch>
          </a:blipFill>
        </p:spPr>
      </p:sp>
      <p:sp>
        <p:nvSpPr>
          <p:cNvPr name="TextBox 7" id="7"/>
          <p:cNvSpPr txBox="true"/>
          <p:nvPr/>
        </p:nvSpPr>
        <p:spPr>
          <a:xfrm rot="0">
            <a:off x="1955978" y="1646365"/>
            <a:ext cx="7994846" cy="441342"/>
          </a:xfrm>
          <a:prstGeom prst="rect">
            <a:avLst/>
          </a:prstGeom>
        </p:spPr>
        <p:txBody>
          <a:bodyPr anchor="t" rtlCol="false" tIns="0" lIns="0" bIns="0" rIns="0">
            <a:spAutoFit/>
          </a:bodyPr>
          <a:lstStyle/>
          <a:p>
            <a:pPr algn="l">
              <a:lnSpc>
                <a:spcPts val="3499"/>
              </a:lnSpc>
            </a:pPr>
            <a:r>
              <a:rPr lang="en-US" sz="2499" spc="-99" b="true">
                <a:solidFill>
                  <a:srgbClr val="F3DD52"/>
                </a:solidFill>
                <a:latin typeface="Poppins Bold"/>
                <a:ea typeface="Poppins Bold"/>
                <a:cs typeface="Poppins Bold"/>
                <a:sym typeface="Poppins Bold"/>
              </a:rPr>
              <a:t>Support Vector Machine (SVM) </a:t>
            </a:r>
            <a:r>
              <a:rPr lang="en-US" sz="2499" spc="-99">
                <a:solidFill>
                  <a:srgbClr val="F3DD52"/>
                </a:solidFill>
                <a:latin typeface="Poppins"/>
                <a:ea typeface="Poppins"/>
                <a:cs typeface="Poppins"/>
                <a:sym typeface="Poppins"/>
              </a:rPr>
              <a:t>Model Performance</a:t>
            </a:r>
          </a:p>
        </p:txBody>
      </p:sp>
      <p:sp>
        <p:nvSpPr>
          <p:cNvPr name="TextBox 8" id="8"/>
          <p:cNvSpPr txBox="true"/>
          <p:nvPr/>
        </p:nvSpPr>
        <p:spPr>
          <a:xfrm rot="0">
            <a:off x="9950824" y="995499"/>
            <a:ext cx="6333278" cy="1743075"/>
          </a:xfrm>
          <a:prstGeom prst="rect">
            <a:avLst/>
          </a:prstGeom>
        </p:spPr>
        <p:txBody>
          <a:bodyPr anchor="t" rtlCol="false" tIns="0" lIns="0" bIns="0" rIns="0">
            <a:spAutoFit/>
          </a:bodyPr>
          <a:lstStyle/>
          <a:p>
            <a:pPr algn="r">
              <a:lnSpc>
                <a:spcPts val="6000"/>
              </a:lnSpc>
            </a:pPr>
            <a:r>
              <a:rPr lang="en-US" sz="6000" spc="-120">
                <a:solidFill>
                  <a:srgbClr val="F6F6F6"/>
                </a:solidFill>
                <a:latin typeface="Agrandir"/>
                <a:ea typeface="Agrandir"/>
                <a:cs typeface="Agrandir"/>
                <a:sym typeface="Agrandir"/>
              </a:rPr>
              <a:t>Predict and Evaluate Models</a:t>
            </a:r>
          </a:p>
        </p:txBody>
      </p:sp>
      <p:sp>
        <p:nvSpPr>
          <p:cNvPr name="TextBox 9" id="9"/>
          <p:cNvSpPr txBox="true"/>
          <p:nvPr/>
        </p:nvSpPr>
        <p:spPr>
          <a:xfrm rot="0">
            <a:off x="8361064" y="4110355"/>
            <a:ext cx="3795997" cy="2009140"/>
          </a:xfrm>
          <a:prstGeom prst="rect">
            <a:avLst/>
          </a:prstGeom>
        </p:spPr>
        <p:txBody>
          <a:bodyPr anchor="t" rtlCol="false" tIns="0" lIns="0" bIns="0" rIns="0">
            <a:spAutoFit/>
          </a:bodyPr>
          <a:lstStyle/>
          <a:p>
            <a:pPr algn="l">
              <a:lnSpc>
                <a:spcPts val="2660"/>
              </a:lnSpc>
            </a:pPr>
            <a:r>
              <a:rPr lang="en-US" sz="1900" spc="-76">
                <a:solidFill>
                  <a:srgbClr val="D8D8D8"/>
                </a:solidFill>
                <a:latin typeface="Poppins"/>
                <a:ea typeface="Poppins"/>
                <a:cs typeface="Poppins"/>
                <a:sym typeface="Poppins"/>
              </a:rPr>
              <a:t>The evaluation includes accuracy, a classification report, and a confusion matrix.</a:t>
            </a:r>
          </a:p>
          <a:p>
            <a:pPr algn="l">
              <a:lnSpc>
                <a:spcPts val="2660"/>
              </a:lnSpc>
            </a:pPr>
            <a:r>
              <a:rPr lang="en-US" sz="1900" spc="-76" b="true">
                <a:solidFill>
                  <a:srgbClr val="D8D8D8"/>
                </a:solidFill>
                <a:latin typeface="Poppins Bold"/>
                <a:ea typeface="Poppins Bold"/>
                <a:cs typeface="Poppins Bold"/>
                <a:sym typeface="Poppins Bold"/>
              </a:rPr>
              <a:t>SVM </a:t>
            </a:r>
            <a:r>
              <a:rPr lang="en-US" sz="1900" spc="-76">
                <a:solidFill>
                  <a:srgbClr val="D8D8D8"/>
                </a:solidFill>
                <a:latin typeface="Poppins"/>
                <a:ea typeface="Poppins"/>
                <a:cs typeface="Poppins"/>
                <a:sym typeface="Poppins"/>
              </a:rPr>
              <a:t>achieves an accuracy of </a:t>
            </a:r>
            <a:r>
              <a:rPr lang="en-US" sz="1900" spc="-76" b="true">
                <a:solidFill>
                  <a:srgbClr val="D8D8D8"/>
                </a:solidFill>
                <a:latin typeface="Poppins Bold"/>
                <a:ea typeface="Poppins Bold"/>
                <a:cs typeface="Poppins Bold"/>
                <a:sym typeface="Poppins Bold"/>
              </a:rPr>
              <a:t>0.97</a:t>
            </a:r>
            <a:r>
              <a:rPr lang="en-US" sz="1900" spc="-76">
                <a:solidFill>
                  <a:srgbClr val="D8D8D8"/>
                </a:solidFill>
                <a:latin typeface="Poppins"/>
                <a:ea typeface="Poppins"/>
                <a:cs typeface="Poppins"/>
                <a:sym typeface="Poppins"/>
              </a:rPr>
              <a:t>, indicating excellent performance.</a:t>
            </a:r>
          </a:p>
        </p:txBody>
      </p:sp>
      <p:sp>
        <p:nvSpPr>
          <p:cNvPr name="TextBox 10" id="10"/>
          <p:cNvSpPr txBox="true"/>
          <p:nvPr/>
        </p:nvSpPr>
        <p:spPr>
          <a:xfrm rot="0">
            <a:off x="12471386" y="3556156"/>
            <a:ext cx="3753396" cy="5342890"/>
          </a:xfrm>
          <a:prstGeom prst="rect">
            <a:avLst/>
          </a:prstGeom>
        </p:spPr>
        <p:txBody>
          <a:bodyPr anchor="t" rtlCol="false" tIns="0" lIns="0" bIns="0" rIns="0">
            <a:spAutoFit/>
          </a:bodyPr>
          <a:lstStyle/>
          <a:p>
            <a:pPr algn="l" marL="410213" indent="-205106" lvl="1">
              <a:lnSpc>
                <a:spcPts val="2660"/>
              </a:lnSpc>
              <a:buFont typeface="Arial"/>
              <a:buChar char="•"/>
            </a:pPr>
            <a:r>
              <a:rPr lang="en-US" sz="1900" spc="-76">
                <a:solidFill>
                  <a:srgbClr val="D8D8D8"/>
                </a:solidFill>
                <a:latin typeface="Poppins"/>
                <a:ea typeface="Poppins"/>
                <a:cs typeface="Poppins"/>
                <a:sym typeface="Poppins"/>
              </a:rPr>
              <a:t>The SVM </a:t>
            </a:r>
            <a:r>
              <a:rPr lang="en-US" sz="1900" spc="-76">
                <a:solidFill>
                  <a:srgbClr val="D8D8D8"/>
                </a:solidFill>
                <a:latin typeface="Poppins"/>
                <a:ea typeface="Poppins"/>
                <a:cs typeface="Poppins"/>
                <a:sym typeface="Poppins"/>
              </a:rPr>
              <a:t>model demonstrates </a:t>
            </a:r>
            <a:r>
              <a:rPr lang="en-US" b="true" sz="1900" spc="-76">
                <a:solidFill>
                  <a:srgbClr val="D8D8D8"/>
                </a:solidFill>
                <a:latin typeface="Poppins Bold"/>
                <a:ea typeface="Poppins Bold"/>
                <a:cs typeface="Poppins Bold"/>
                <a:sym typeface="Poppins Bold"/>
              </a:rPr>
              <a:t>high precision and recall</a:t>
            </a:r>
            <a:r>
              <a:rPr lang="en-US" sz="1900" spc="-76">
                <a:solidFill>
                  <a:srgbClr val="D8D8D8"/>
                </a:solidFill>
                <a:latin typeface="Poppins"/>
                <a:ea typeface="Poppins"/>
                <a:cs typeface="Poppins"/>
                <a:sym typeface="Poppins"/>
              </a:rPr>
              <a:t> for both classes, indicating strong performance in distinguishing between Malignant and Benign tumors.</a:t>
            </a:r>
          </a:p>
          <a:p>
            <a:pPr algn="l" marL="410213" indent="-205106" lvl="1">
              <a:lnSpc>
                <a:spcPts val="2660"/>
              </a:lnSpc>
              <a:buFont typeface="Arial"/>
              <a:buChar char="•"/>
            </a:pPr>
            <a:r>
              <a:rPr lang="en-US" sz="1900" spc="-76">
                <a:solidFill>
                  <a:srgbClr val="D8D8D8"/>
                </a:solidFill>
                <a:latin typeface="Poppins"/>
                <a:ea typeface="Poppins"/>
                <a:cs typeface="Poppins"/>
                <a:sym typeface="Poppins"/>
              </a:rPr>
              <a:t>The </a:t>
            </a:r>
            <a:r>
              <a:rPr lang="en-US" b="true" sz="1900" spc="-76">
                <a:solidFill>
                  <a:srgbClr val="D8D8D8"/>
                </a:solidFill>
                <a:latin typeface="Poppins Bold"/>
                <a:ea typeface="Poppins Bold"/>
                <a:cs typeface="Poppins Bold"/>
                <a:sym typeface="Poppins Bold"/>
              </a:rPr>
              <a:t>F1-score </a:t>
            </a:r>
            <a:r>
              <a:rPr lang="en-US" sz="1900" spc="-76">
                <a:solidFill>
                  <a:srgbClr val="D8D8D8"/>
                </a:solidFill>
                <a:latin typeface="Poppins"/>
                <a:ea typeface="Poppins"/>
                <a:cs typeface="Poppins"/>
                <a:sym typeface="Poppins"/>
              </a:rPr>
              <a:t>of 0.96 for Malignant and 0.98 for Benign highlights the model's balanced performance.</a:t>
            </a:r>
          </a:p>
          <a:p>
            <a:pPr algn="l" marL="410213" indent="-205106" lvl="1">
              <a:lnSpc>
                <a:spcPts val="2660"/>
              </a:lnSpc>
              <a:buFont typeface="Arial"/>
              <a:buChar char="•"/>
            </a:pPr>
            <a:r>
              <a:rPr lang="en-US" sz="1900" spc="-76">
                <a:solidFill>
                  <a:srgbClr val="D8D8D8"/>
                </a:solidFill>
                <a:latin typeface="Poppins"/>
                <a:ea typeface="Poppins"/>
                <a:cs typeface="Poppins"/>
                <a:sym typeface="Poppins"/>
              </a:rPr>
              <a:t>The </a:t>
            </a:r>
            <a:r>
              <a:rPr lang="en-US" b="true" sz="1900" spc="-76">
                <a:solidFill>
                  <a:srgbClr val="D8D8D8"/>
                </a:solidFill>
                <a:latin typeface="Poppins Bold"/>
                <a:ea typeface="Poppins Bold"/>
                <a:cs typeface="Poppins Bold"/>
                <a:sym typeface="Poppins Bold"/>
              </a:rPr>
              <a:t>confusion matrix</a:t>
            </a:r>
            <a:r>
              <a:rPr lang="en-US" sz="1900" spc="-76">
                <a:solidFill>
                  <a:srgbClr val="D8D8D8"/>
                </a:solidFill>
                <a:latin typeface="Poppins"/>
                <a:ea typeface="Poppins"/>
                <a:cs typeface="Poppins"/>
                <a:sym typeface="Poppins"/>
              </a:rPr>
              <a:t> shows that the model makes very few errors, with most predictions aligning with the actual labels.</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2969">
            <a:off x="8289663" y="2296129"/>
            <a:ext cx="10589272" cy="11265182"/>
          </a:xfrm>
          <a:custGeom>
            <a:avLst/>
            <a:gdLst/>
            <a:ahLst/>
            <a:cxnLst/>
            <a:rect r="r" b="b" t="t" l="l"/>
            <a:pathLst>
              <a:path h="11265182" w="10589272">
                <a:moveTo>
                  <a:pt x="0" y="0"/>
                </a:moveTo>
                <a:lnTo>
                  <a:pt x="10589272" y="0"/>
                </a:lnTo>
                <a:lnTo>
                  <a:pt x="10589272" y="11265182"/>
                </a:lnTo>
                <a:lnTo>
                  <a:pt x="0" y="11265182"/>
                </a:lnTo>
                <a:lnTo>
                  <a:pt x="0" y="0"/>
                </a:lnTo>
                <a:close/>
              </a:path>
            </a:pathLst>
          </a:custGeom>
          <a:blipFill>
            <a:blip r:embed="rId2">
              <a:alphaModFix amt="55000"/>
            </a:blip>
            <a:stretch>
              <a:fillRect l="0" t="0" r="0" b="0"/>
            </a:stretch>
          </a:blipFill>
        </p:spPr>
      </p:sp>
      <p:sp>
        <p:nvSpPr>
          <p:cNvPr name="Freeform 3" id="3"/>
          <p:cNvSpPr/>
          <p:nvPr/>
        </p:nvSpPr>
        <p:spPr>
          <a:xfrm flipH="false" flipV="false" rot="-3661802">
            <a:off x="-2587263" y="-2934024"/>
            <a:ext cx="14220834" cy="14203058"/>
          </a:xfrm>
          <a:custGeom>
            <a:avLst/>
            <a:gdLst/>
            <a:ahLst/>
            <a:cxnLst/>
            <a:rect r="r" b="b" t="t" l="l"/>
            <a:pathLst>
              <a:path h="14203058" w="14220834">
                <a:moveTo>
                  <a:pt x="0" y="0"/>
                </a:moveTo>
                <a:lnTo>
                  <a:pt x="14220833" y="0"/>
                </a:lnTo>
                <a:lnTo>
                  <a:pt x="14220833" y="14203058"/>
                </a:lnTo>
                <a:lnTo>
                  <a:pt x="0" y="14203058"/>
                </a:lnTo>
                <a:lnTo>
                  <a:pt x="0" y="0"/>
                </a:lnTo>
                <a:close/>
              </a:path>
            </a:pathLst>
          </a:custGeom>
          <a:blipFill>
            <a:blip r:embed="rId3"/>
            <a:stretch>
              <a:fillRect l="0" t="0" r="0" b="0"/>
            </a:stretch>
          </a:blipFill>
        </p:spPr>
      </p:sp>
      <p:sp>
        <p:nvSpPr>
          <p:cNvPr name="Freeform 4" id="4"/>
          <p:cNvSpPr/>
          <p:nvPr/>
        </p:nvSpPr>
        <p:spPr>
          <a:xfrm flipH="false" flipV="false" rot="-6060441">
            <a:off x="-900426" y="3434669"/>
            <a:ext cx="11515680" cy="12250723"/>
          </a:xfrm>
          <a:custGeom>
            <a:avLst/>
            <a:gdLst/>
            <a:ahLst/>
            <a:cxnLst/>
            <a:rect r="r" b="b" t="t" l="l"/>
            <a:pathLst>
              <a:path h="12250723" w="11515680">
                <a:moveTo>
                  <a:pt x="0" y="0"/>
                </a:moveTo>
                <a:lnTo>
                  <a:pt x="11515680" y="0"/>
                </a:lnTo>
                <a:lnTo>
                  <a:pt x="11515680" y="12250724"/>
                </a:lnTo>
                <a:lnTo>
                  <a:pt x="0" y="12250724"/>
                </a:lnTo>
                <a:lnTo>
                  <a:pt x="0" y="0"/>
                </a:lnTo>
                <a:close/>
              </a:path>
            </a:pathLst>
          </a:custGeom>
          <a:blipFill>
            <a:blip r:embed="rId2">
              <a:alphaModFix amt="55000"/>
            </a:blip>
            <a:stretch>
              <a:fillRect l="0" t="0" r="0" b="0"/>
            </a:stretch>
          </a:blipFill>
        </p:spPr>
      </p:sp>
      <p:sp>
        <p:nvSpPr>
          <p:cNvPr name="Freeform 5" id="5"/>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6" id="6"/>
          <p:cNvSpPr/>
          <p:nvPr/>
        </p:nvSpPr>
        <p:spPr>
          <a:xfrm flipH="false" flipV="false" rot="0">
            <a:off x="7793571" y="3483264"/>
            <a:ext cx="8490531" cy="5775036"/>
          </a:xfrm>
          <a:custGeom>
            <a:avLst/>
            <a:gdLst/>
            <a:ahLst/>
            <a:cxnLst/>
            <a:rect r="r" b="b" t="t" l="l"/>
            <a:pathLst>
              <a:path h="5775036" w="8490531">
                <a:moveTo>
                  <a:pt x="0" y="0"/>
                </a:moveTo>
                <a:lnTo>
                  <a:pt x="8490531" y="0"/>
                </a:lnTo>
                <a:lnTo>
                  <a:pt x="8490531" y="5775036"/>
                </a:lnTo>
                <a:lnTo>
                  <a:pt x="0" y="5775036"/>
                </a:lnTo>
                <a:lnTo>
                  <a:pt x="0" y="0"/>
                </a:lnTo>
                <a:close/>
              </a:path>
            </a:pathLst>
          </a:custGeom>
          <a:blipFill>
            <a:blip r:embed="rId5"/>
            <a:stretch>
              <a:fillRect l="0" t="0" r="0" b="0"/>
            </a:stretch>
          </a:blipFill>
        </p:spPr>
      </p:sp>
      <p:sp>
        <p:nvSpPr>
          <p:cNvPr name="TextBox 7" id="7"/>
          <p:cNvSpPr txBox="true"/>
          <p:nvPr/>
        </p:nvSpPr>
        <p:spPr>
          <a:xfrm rot="0">
            <a:off x="1890623" y="2782208"/>
            <a:ext cx="6795968" cy="879492"/>
          </a:xfrm>
          <a:prstGeom prst="rect">
            <a:avLst/>
          </a:prstGeom>
        </p:spPr>
        <p:txBody>
          <a:bodyPr anchor="t" rtlCol="false" tIns="0" lIns="0" bIns="0" rIns="0">
            <a:spAutoFit/>
          </a:bodyPr>
          <a:lstStyle/>
          <a:p>
            <a:pPr algn="l">
              <a:lnSpc>
                <a:spcPts val="3499"/>
              </a:lnSpc>
            </a:pPr>
            <a:r>
              <a:rPr lang="en-US" sz="2499" spc="-99" b="true">
                <a:solidFill>
                  <a:srgbClr val="F3DD52"/>
                </a:solidFill>
                <a:latin typeface="Poppins Bold"/>
                <a:ea typeface="Poppins Bold"/>
                <a:cs typeface="Poppins Bold"/>
                <a:sym typeface="Poppins Bold"/>
              </a:rPr>
              <a:t>ROC-AUC </a:t>
            </a:r>
            <a:r>
              <a:rPr lang="en-US" sz="2499" spc="-99">
                <a:solidFill>
                  <a:srgbClr val="F3DD52"/>
                </a:solidFill>
                <a:latin typeface="Poppins"/>
                <a:ea typeface="Poppins"/>
                <a:cs typeface="Poppins"/>
                <a:sym typeface="Poppins"/>
              </a:rPr>
              <a:t>Curve Comparison for Model Performance Evaluation</a:t>
            </a:r>
          </a:p>
        </p:txBody>
      </p:sp>
      <p:sp>
        <p:nvSpPr>
          <p:cNvPr name="TextBox 8" id="8"/>
          <p:cNvSpPr txBox="true"/>
          <p:nvPr/>
        </p:nvSpPr>
        <p:spPr>
          <a:xfrm rot="0">
            <a:off x="9950824" y="995499"/>
            <a:ext cx="6333278" cy="1743075"/>
          </a:xfrm>
          <a:prstGeom prst="rect">
            <a:avLst/>
          </a:prstGeom>
        </p:spPr>
        <p:txBody>
          <a:bodyPr anchor="t" rtlCol="false" tIns="0" lIns="0" bIns="0" rIns="0">
            <a:spAutoFit/>
          </a:bodyPr>
          <a:lstStyle/>
          <a:p>
            <a:pPr algn="r">
              <a:lnSpc>
                <a:spcPts val="6000"/>
              </a:lnSpc>
            </a:pPr>
            <a:r>
              <a:rPr lang="en-US" sz="6000" spc="-120">
                <a:solidFill>
                  <a:srgbClr val="F6F6F6"/>
                </a:solidFill>
                <a:latin typeface="Agrandir"/>
                <a:ea typeface="Agrandir"/>
                <a:cs typeface="Agrandir"/>
                <a:sym typeface="Agrandir"/>
              </a:rPr>
              <a:t>Predict and Evaluate Models</a:t>
            </a:r>
          </a:p>
        </p:txBody>
      </p:sp>
      <p:sp>
        <p:nvSpPr>
          <p:cNvPr name="TextBox 9" id="9"/>
          <p:cNvSpPr txBox="true"/>
          <p:nvPr/>
        </p:nvSpPr>
        <p:spPr>
          <a:xfrm rot="0">
            <a:off x="1890623" y="3926434"/>
            <a:ext cx="5265061" cy="5009515"/>
          </a:xfrm>
          <a:prstGeom prst="rect">
            <a:avLst/>
          </a:prstGeom>
        </p:spPr>
        <p:txBody>
          <a:bodyPr anchor="t" rtlCol="false" tIns="0" lIns="0" bIns="0" rIns="0">
            <a:spAutoFit/>
          </a:bodyPr>
          <a:lstStyle/>
          <a:p>
            <a:pPr algn="just">
              <a:lnSpc>
                <a:spcPts val="2660"/>
              </a:lnSpc>
            </a:pPr>
            <a:r>
              <a:rPr lang="en-US" sz="1900" spc="-76">
                <a:solidFill>
                  <a:srgbClr val="D8D8D8"/>
                </a:solidFill>
                <a:latin typeface="Poppins"/>
                <a:ea typeface="Poppins"/>
                <a:cs typeface="Poppins"/>
                <a:sym typeface="Poppins"/>
              </a:rPr>
              <a:t>The </a:t>
            </a:r>
            <a:r>
              <a:rPr lang="en-US" b="true" sz="1900" spc="-76">
                <a:solidFill>
                  <a:srgbClr val="D8D8D8"/>
                </a:solidFill>
                <a:latin typeface="Poppins Bold"/>
                <a:ea typeface="Poppins Bold"/>
                <a:cs typeface="Poppins Bold"/>
                <a:sym typeface="Poppins Bold"/>
              </a:rPr>
              <a:t>ROC</a:t>
            </a:r>
            <a:r>
              <a:rPr lang="en-US" sz="1900" spc="-76">
                <a:solidFill>
                  <a:srgbClr val="D8D8D8"/>
                </a:solidFill>
                <a:latin typeface="Poppins"/>
                <a:ea typeface="Poppins"/>
                <a:cs typeface="Poppins"/>
                <a:sym typeface="Poppins"/>
              </a:rPr>
              <a:t> curve shows the trade-off between the</a:t>
            </a:r>
            <a:r>
              <a:rPr lang="en-US" b="true" sz="1900" spc="-76">
                <a:solidFill>
                  <a:srgbClr val="D8D8D8"/>
                </a:solidFill>
                <a:latin typeface="Poppins Bold"/>
                <a:ea typeface="Poppins Bold"/>
                <a:cs typeface="Poppins Bold"/>
                <a:sym typeface="Poppins Bold"/>
              </a:rPr>
              <a:t> True Positive Rate (TPR)</a:t>
            </a:r>
            <a:r>
              <a:rPr lang="en-US" sz="1900" spc="-76">
                <a:solidFill>
                  <a:srgbClr val="D8D8D8"/>
                </a:solidFill>
                <a:latin typeface="Poppins"/>
                <a:ea typeface="Poppins"/>
                <a:cs typeface="Poppins"/>
                <a:sym typeface="Poppins"/>
              </a:rPr>
              <a:t> and </a:t>
            </a:r>
            <a:r>
              <a:rPr lang="en-US" b="true" sz="1900" spc="-76">
                <a:solidFill>
                  <a:srgbClr val="D8D8D8"/>
                </a:solidFill>
                <a:latin typeface="Poppins Bold"/>
                <a:ea typeface="Poppins Bold"/>
                <a:cs typeface="Poppins Bold"/>
                <a:sym typeface="Poppins Bold"/>
              </a:rPr>
              <a:t>False Positive Rate (FPR)</a:t>
            </a:r>
            <a:r>
              <a:rPr lang="en-US" sz="1900" spc="-76">
                <a:solidFill>
                  <a:srgbClr val="D8D8D8"/>
                </a:solidFill>
                <a:latin typeface="Poppins"/>
                <a:ea typeface="Poppins"/>
                <a:cs typeface="Poppins"/>
                <a:sym typeface="Poppins"/>
              </a:rPr>
              <a:t>.</a:t>
            </a:r>
          </a:p>
          <a:p>
            <a:pPr algn="just">
              <a:lnSpc>
                <a:spcPts val="2660"/>
              </a:lnSpc>
            </a:pPr>
          </a:p>
          <a:p>
            <a:pPr algn="just">
              <a:lnSpc>
                <a:spcPts val="2660"/>
              </a:lnSpc>
            </a:pPr>
            <a:r>
              <a:rPr lang="en-US" sz="1900" spc="-76">
                <a:solidFill>
                  <a:srgbClr val="D8D8D8"/>
                </a:solidFill>
                <a:latin typeface="Poppins"/>
                <a:ea typeface="Poppins"/>
                <a:cs typeface="Poppins"/>
                <a:sym typeface="Poppins"/>
              </a:rPr>
              <a:t>The </a:t>
            </a:r>
            <a:r>
              <a:rPr lang="en-US" b="true" sz="1900" spc="-76">
                <a:solidFill>
                  <a:srgbClr val="D8D8D8"/>
                </a:solidFill>
                <a:latin typeface="Poppins Bold"/>
                <a:ea typeface="Poppins Bold"/>
                <a:cs typeface="Poppins Bold"/>
                <a:sym typeface="Poppins Bold"/>
              </a:rPr>
              <a:t>AUC</a:t>
            </a:r>
            <a:r>
              <a:rPr lang="en-US" sz="1900" spc="-76">
                <a:solidFill>
                  <a:srgbClr val="D8D8D8"/>
                </a:solidFill>
                <a:latin typeface="Poppins"/>
                <a:ea typeface="Poppins"/>
                <a:cs typeface="Poppins"/>
                <a:sym typeface="Poppins"/>
              </a:rPr>
              <a:t> score measures model performance, where 1.00 indicates perfect classification and 0.5 represents random guessing.</a:t>
            </a:r>
          </a:p>
          <a:p>
            <a:pPr algn="just">
              <a:lnSpc>
                <a:spcPts val="2660"/>
              </a:lnSpc>
            </a:pPr>
          </a:p>
          <a:p>
            <a:pPr algn="just">
              <a:lnSpc>
                <a:spcPts val="2660"/>
              </a:lnSpc>
            </a:pPr>
            <a:r>
              <a:rPr lang="en-US" sz="1900" spc="-76">
                <a:solidFill>
                  <a:srgbClr val="D8D8D8"/>
                </a:solidFill>
                <a:latin typeface="Poppins"/>
                <a:ea typeface="Poppins"/>
                <a:cs typeface="Poppins"/>
                <a:sym typeface="Poppins"/>
              </a:rPr>
              <a:t>The dashed diagonal line represents a random guess baseline, which serves as a comparison for model performance.</a:t>
            </a:r>
          </a:p>
          <a:p>
            <a:pPr algn="just">
              <a:lnSpc>
                <a:spcPts val="2660"/>
              </a:lnSpc>
            </a:pPr>
          </a:p>
          <a:p>
            <a:pPr algn="just">
              <a:lnSpc>
                <a:spcPts val="2660"/>
              </a:lnSpc>
            </a:pPr>
            <a:r>
              <a:rPr lang="en-US" sz="1900" spc="-76">
                <a:solidFill>
                  <a:srgbClr val="D8D8D8"/>
                </a:solidFill>
                <a:latin typeface="Poppins"/>
                <a:ea typeface="Poppins"/>
                <a:cs typeface="Poppins"/>
                <a:sym typeface="Poppins"/>
              </a:rPr>
              <a:t>These results indicate that all models perform exceptionally well, with </a:t>
            </a:r>
            <a:r>
              <a:rPr lang="en-US" b="true" sz="1900" spc="-76">
                <a:solidFill>
                  <a:srgbClr val="D8D8D8"/>
                </a:solidFill>
                <a:latin typeface="Poppins Bold"/>
                <a:ea typeface="Poppins Bold"/>
                <a:cs typeface="Poppins Bold"/>
                <a:sym typeface="Poppins Bold"/>
              </a:rPr>
              <a:t>Logistic Regression and SVM </a:t>
            </a:r>
            <a:r>
              <a:rPr lang="en-US" sz="1900" spc="-76">
                <a:solidFill>
                  <a:srgbClr val="D8D8D8"/>
                </a:solidFill>
                <a:latin typeface="Poppins"/>
                <a:ea typeface="Poppins"/>
                <a:cs typeface="Poppins"/>
                <a:sym typeface="Poppins"/>
              </a:rPr>
              <a:t>achieving perfect AUC scores.</a:t>
            </a: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060441">
            <a:off x="-900426" y="3434669"/>
            <a:ext cx="11515680" cy="12250723"/>
          </a:xfrm>
          <a:custGeom>
            <a:avLst/>
            <a:gdLst/>
            <a:ahLst/>
            <a:cxnLst/>
            <a:rect r="r" b="b" t="t" l="l"/>
            <a:pathLst>
              <a:path h="12250723" w="11515680">
                <a:moveTo>
                  <a:pt x="0" y="0"/>
                </a:moveTo>
                <a:lnTo>
                  <a:pt x="11515680" y="0"/>
                </a:lnTo>
                <a:lnTo>
                  <a:pt x="11515680" y="12250724"/>
                </a:lnTo>
                <a:lnTo>
                  <a:pt x="0" y="12250724"/>
                </a:lnTo>
                <a:lnTo>
                  <a:pt x="0" y="0"/>
                </a:lnTo>
                <a:close/>
              </a:path>
            </a:pathLst>
          </a:custGeom>
          <a:blipFill>
            <a:blip r:embed="rId2">
              <a:alphaModFix amt="55000"/>
            </a:blip>
            <a:stretch>
              <a:fillRect l="0" t="0" r="0" b="0"/>
            </a:stretch>
          </a:blipFill>
        </p:spPr>
      </p:sp>
      <p:sp>
        <p:nvSpPr>
          <p:cNvPr name="Freeform 3" id="3"/>
          <p:cNvSpPr/>
          <p:nvPr/>
        </p:nvSpPr>
        <p:spPr>
          <a:xfrm flipH="false" flipV="false" rot="952969">
            <a:off x="8289663" y="2296129"/>
            <a:ext cx="10589272" cy="11265182"/>
          </a:xfrm>
          <a:custGeom>
            <a:avLst/>
            <a:gdLst/>
            <a:ahLst/>
            <a:cxnLst/>
            <a:rect r="r" b="b" t="t" l="l"/>
            <a:pathLst>
              <a:path h="11265182" w="10589272">
                <a:moveTo>
                  <a:pt x="0" y="0"/>
                </a:moveTo>
                <a:lnTo>
                  <a:pt x="10589272" y="0"/>
                </a:lnTo>
                <a:lnTo>
                  <a:pt x="10589272" y="11265182"/>
                </a:lnTo>
                <a:lnTo>
                  <a:pt x="0" y="11265182"/>
                </a:lnTo>
                <a:lnTo>
                  <a:pt x="0" y="0"/>
                </a:lnTo>
                <a:close/>
              </a:path>
            </a:pathLst>
          </a:custGeom>
          <a:blipFill>
            <a:blip r:embed="rId2">
              <a:alphaModFix amt="55000"/>
            </a:blip>
            <a:stretch>
              <a:fillRect l="0" t="0" r="0" b="0"/>
            </a:stretch>
          </a:blipFill>
        </p:spPr>
      </p:sp>
      <p:sp>
        <p:nvSpPr>
          <p:cNvPr name="Freeform 4" id="4"/>
          <p:cNvSpPr/>
          <p:nvPr/>
        </p:nvSpPr>
        <p:spPr>
          <a:xfrm flipH="false" flipV="false" rot="-3661802">
            <a:off x="-2587263" y="-2934024"/>
            <a:ext cx="14220834" cy="14203058"/>
          </a:xfrm>
          <a:custGeom>
            <a:avLst/>
            <a:gdLst/>
            <a:ahLst/>
            <a:cxnLst/>
            <a:rect r="r" b="b" t="t" l="l"/>
            <a:pathLst>
              <a:path h="14203058" w="14220834">
                <a:moveTo>
                  <a:pt x="0" y="0"/>
                </a:moveTo>
                <a:lnTo>
                  <a:pt x="14220833" y="0"/>
                </a:lnTo>
                <a:lnTo>
                  <a:pt x="14220833" y="14203058"/>
                </a:lnTo>
                <a:lnTo>
                  <a:pt x="0" y="14203058"/>
                </a:lnTo>
                <a:lnTo>
                  <a:pt x="0" y="0"/>
                </a:lnTo>
                <a:close/>
              </a:path>
            </a:pathLst>
          </a:custGeom>
          <a:blipFill>
            <a:blip r:embed="rId3"/>
            <a:stretch>
              <a:fillRect l="0" t="0" r="0" b="0"/>
            </a:stretch>
          </a:blipFill>
        </p:spPr>
      </p:sp>
      <p:sp>
        <p:nvSpPr>
          <p:cNvPr name="Freeform 5" id="5"/>
          <p:cNvSpPr/>
          <p:nvPr/>
        </p:nvSpPr>
        <p:spPr>
          <a:xfrm flipH="false" flipV="false" rot="0">
            <a:off x="8873432" y="3661700"/>
            <a:ext cx="7410671" cy="5596600"/>
          </a:xfrm>
          <a:custGeom>
            <a:avLst/>
            <a:gdLst/>
            <a:ahLst/>
            <a:cxnLst/>
            <a:rect r="r" b="b" t="t" l="l"/>
            <a:pathLst>
              <a:path h="5596600" w="7410671">
                <a:moveTo>
                  <a:pt x="0" y="0"/>
                </a:moveTo>
                <a:lnTo>
                  <a:pt x="7410670" y="0"/>
                </a:lnTo>
                <a:lnTo>
                  <a:pt x="7410670" y="5596600"/>
                </a:lnTo>
                <a:lnTo>
                  <a:pt x="0" y="5596600"/>
                </a:lnTo>
                <a:lnTo>
                  <a:pt x="0" y="0"/>
                </a:lnTo>
                <a:close/>
              </a:path>
            </a:pathLst>
          </a:custGeom>
          <a:blipFill>
            <a:blip r:embed="rId4"/>
            <a:stretch>
              <a:fillRect l="0" t="0" r="0" b="0"/>
            </a:stretch>
          </a:blipFill>
        </p:spPr>
      </p:sp>
      <p:sp>
        <p:nvSpPr>
          <p:cNvPr name="TextBox 6" id="6"/>
          <p:cNvSpPr txBox="true"/>
          <p:nvPr/>
        </p:nvSpPr>
        <p:spPr>
          <a:xfrm rot="0">
            <a:off x="1459430" y="3188617"/>
            <a:ext cx="6795968" cy="879492"/>
          </a:xfrm>
          <a:prstGeom prst="rect">
            <a:avLst/>
          </a:prstGeom>
        </p:spPr>
        <p:txBody>
          <a:bodyPr anchor="t" rtlCol="false" tIns="0" lIns="0" bIns="0" rIns="0">
            <a:spAutoFit/>
          </a:bodyPr>
          <a:lstStyle/>
          <a:p>
            <a:pPr algn="r">
              <a:lnSpc>
                <a:spcPts val="3499"/>
              </a:lnSpc>
            </a:pPr>
            <a:r>
              <a:rPr lang="en-US" b="true" sz="2499" spc="-99">
                <a:solidFill>
                  <a:srgbClr val="F3DD52"/>
                </a:solidFill>
                <a:latin typeface="Poppins Bold"/>
                <a:ea typeface="Poppins Bold"/>
                <a:cs typeface="Poppins Bold"/>
                <a:sym typeface="Poppins Bold"/>
              </a:rPr>
              <a:t>Model Accuracy Comparison: </a:t>
            </a:r>
          </a:p>
          <a:p>
            <a:pPr algn="r">
              <a:lnSpc>
                <a:spcPts val="3499"/>
              </a:lnSpc>
            </a:pPr>
            <a:r>
              <a:rPr lang="en-US" sz="2499" spc="-99">
                <a:solidFill>
                  <a:srgbClr val="F3DD52"/>
                </a:solidFill>
                <a:latin typeface="Poppins"/>
                <a:ea typeface="Poppins"/>
                <a:cs typeface="Poppins"/>
                <a:sym typeface="Poppins"/>
              </a:rPr>
              <a:t>Logistic Regression, Random Forest, and SVM</a:t>
            </a:r>
          </a:p>
        </p:txBody>
      </p:sp>
      <p:sp>
        <p:nvSpPr>
          <p:cNvPr name="TextBox 7" id="7"/>
          <p:cNvSpPr txBox="true"/>
          <p:nvPr/>
        </p:nvSpPr>
        <p:spPr>
          <a:xfrm rot="0">
            <a:off x="9950824" y="995499"/>
            <a:ext cx="6333278" cy="1743075"/>
          </a:xfrm>
          <a:prstGeom prst="rect">
            <a:avLst/>
          </a:prstGeom>
        </p:spPr>
        <p:txBody>
          <a:bodyPr anchor="t" rtlCol="false" tIns="0" lIns="0" bIns="0" rIns="0">
            <a:spAutoFit/>
          </a:bodyPr>
          <a:lstStyle/>
          <a:p>
            <a:pPr algn="r">
              <a:lnSpc>
                <a:spcPts val="6000"/>
              </a:lnSpc>
            </a:pPr>
            <a:r>
              <a:rPr lang="en-US" sz="6000" spc="-120">
                <a:solidFill>
                  <a:srgbClr val="F6F6F6"/>
                </a:solidFill>
                <a:latin typeface="Agrandir"/>
                <a:ea typeface="Agrandir"/>
                <a:cs typeface="Agrandir"/>
                <a:sym typeface="Agrandir"/>
              </a:rPr>
              <a:t>Predict and Evaluate Models</a:t>
            </a:r>
          </a:p>
        </p:txBody>
      </p:sp>
      <p:sp>
        <p:nvSpPr>
          <p:cNvPr name="TextBox 8" id="8"/>
          <p:cNvSpPr txBox="true"/>
          <p:nvPr/>
        </p:nvSpPr>
        <p:spPr>
          <a:xfrm rot="0">
            <a:off x="4523154" y="4685048"/>
            <a:ext cx="3732244" cy="4009390"/>
          </a:xfrm>
          <a:prstGeom prst="rect">
            <a:avLst/>
          </a:prstGeom>
        </p:spPr>
        <p:txBody>
          <a:bodyPr anchor="t" rtlCol="false" tIns="0" lIns="0" bIns="0" rIns="0">
            <a:spAutoFit/>
          </a:bodyPr>
          <a:lstStyle/>
          <a:p>
            <a:pPr algn="r">
              <a:lnSpc>
                <a:spcPts val="2660"/>
              </a:lnSpc>
            </a:pPr>
            <a:r>
              <a:rPr lang="en-US" sz="1900" spc="-76">
                <a:solidFill>
                  <a:srgbClr val="D8D8D8"/>
                </a:solidFill>
                <a:latin typeface="Poppins"/>
                <a:ea typeface="Poppins"/>
                <a:cs typeface="Poppins"/>
                <a:sym typeface="Poppins"/>
              </a:rPr>
              <a:t>The accuracy comparison highlights the strong performance of all three models, with</a:t>
            </a:r>
            <a:r>
              <a:rPr lang="en-US" b="true" sz="1900" spc="-76">
                <a:solidFill>
                  <a:srgbClr val="D8D8D8"/>
                </a:solidFill>
                <a:latin typeface="Poppins Bold"/>
                <a:ea typeface="Poppins Bold"/>
                <a:cs typeface="Poppins Bold"/>
                <a:sym typeface="Poppins Bold"/>
              </a:rPr>
              <a:t> Logistic Regression</a:t>
            </a:r>
            <a:r>
              <a:rPr lang="en-US" sz="1900" spc="-76">
                <a:solidFill>
                  <a:srgbClr val="D8D8D8"/>
                </a:solidFill>
                <a:latin typeface="Poppins"/>
                <a:ea typeface="Poppins"/>
                <a:cs typeface="Poppins"/>
                <a:sym typeface="Poppins"/>
              </a:rPr>
              <a:t> emerging as the top performer. </a:t>
            </a:r>
          </a:p>
          <a:p>
            <a:pPr algn="r">
              <a:lnSpc>
                <a:spcPts val="2660"/>
              </a:lnSpc>
            </a:pPr>
          </a:p>
          <a:p>
            <a:pPr algn="r">
              <a:lnSpc>
                <a:spcPts val="2660"/>
              </a:lnSpc>
            </a:pPr>
            <a:r>
              <a:rPr lang="en-US" sz="1900" spc="-76">
                <a:solidFill>
                  <a:srgbClr val="D8D8D8"/>
                </a:solidFill>
                <a:latin typeface="Poppins"/>
                <a:ea typeface="Poppins"/>
                <a:cs typeface="Poppins"/>
                <a:sym typeface="Poppins"/>
              </a:rPr>
              <a:t>These results demonstrate the potential of machine learning in accurately classifying breast cancer tumors, paving the way for real-world applications in medical diagnosis.</a:t>
            </a:r>
          </a:p>
        </p:txBody>
      </p:sp>
      <p:sp>
        <p:nvSpPr>
          <p:cNvPr name="Freeform 9" id="9"/>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5"/>
            <a:stretch>
              <a:fillRect l="0" t="0" r="0" b="0"/>
            </a:stretch>
          </a:blipFill>
        </p:spPr>
      </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011017">
            <a:off x="-2024296" y="-3926225"/>
            <a:ext cx="10589272" cy="11265182"/>
          </a:xfrm>
          <a:custGeom>
            <a:avLst/>
            <a:gdLst/>
            <a:ahLst/>
            <a:cxnLst/>
            <a:rect r="r" b="b" t="t" l="l"/>
            <a:pathLst>
              <a:path h="11265182" w="10589272">
                <a:moveTo>
                  <a:pt x="0" y="0"/>
                </a:moveTo>
                <a:lnTo>
                  <a:pt x="10589272" y="0"/>
                </a:lnTo>
                <a:lnTo>
                  <a:pt x="10589272" y="11265182"/>
                </a:lnTo>
                <a:lnTo>
                  <a:pt x="0" y="11265182"/>
                </a:lnTo>
                <a:lnTo>
                  <a:pt x="0" y="0"/>
                </a:lnTo>
                <a:close/>
              </a:path>
            </a:pathLst>
          </a:custGeom>
          <a:blipFill>
            <a:blip r:embed="rId2">
              <a:alphaModFix amt="55000"/>
            </a:blip>
            <a:stretch>
              <a:fillRect l="0" t="0" r="0" b="0"/>
            </a:stretch>
          </a:blipFill>
        </p:spPr>
      </p:sp>
      <p:sp>
        <p:nvSpPr>
          <p:cNvPr name="Freeform 3" id="3"/>
          <p:cNvSpPr/>
          <p:nvPr/>
        </p:nvSpPr>
        <p:spPr>
          <a:xfrm flipH="false" flipV="false" rot="7354184">
            <a:off x="7252472" y="-5018828"/>
            <a:ext cx="14220834" cy="14203058"/>
          </a:xfrm>
          <a:custGeom>
            <a:avLst/>
            <a:gdLst/>
            <a:ahLst/>
            <a:cxnLst/>
            <a:rect r="r" b="b" t="t" l="l"/>
            <a:pathLst>
              <a:path h="14203058" w="14220834">
                <a:moveTo>
                  <a:pt x="0" y="0"/>
                </a:moveTo>
                <a:lnTo>
                  <a:pt x="14220833" y="0"/>
                </a:lnTo>
                <a:lnTo>
                  <a:pt x="14220833" y="14203058"/>
                </a:lnTo>
                <a:lnTo>
                  <a:pt x="0" y="14203058"/>
                </a:lnTo>
                <a:lnTo>
                  <a:pt x="0" y="0"/>
                </a:lnTo>
                <a:close/>
              </a:path>
            </a:pathLst>
          </a:custGeom>
          <a:blipFill>
            <a:blip r:embed="rId3"/>
            <a:stretch>
              <a:fillRect l="0" t="0" r="0" b="0"/>
            </a:stretch>
          </a:blipFill>
        </p:spPr>
      </p:sp>
      <p:sp>
        <p:nvSpPr>
          <p:cNvPr name="Freeform 4" id="4"/>
          <p:cNvSpPr/>
          <p:nvPr/>
        </p:nvSpPr>
        <p:spPr>
          <a:xfrm flipH="false" flipV="false" rot="-7047732">
            <a:off x="6212188" y="4808747"/>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2">
              <a:alphaModFix amt="55000"/>
            </a:blip>
            <a:stretch>
              <a:fillRect l="0" t="0" r="0" b="0"/>
            </a:stretch>
          </a:blipFill>
        </p:spPr>
      </p:sp>
      <p:sp>
        <p:nvSpPr>
          <p:cNvPr name="Freeform 5" id="5"/>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6" id="6"/>
          <p:cNvSpPr/>
          <p:nvPr/>
        </p:nvSpPr>
        <p:spPr>
          <a:xfrm flipH="false" flipV="false" rot="0">
            <a:off x="499457" y="3558518"/>
            <a:ext cx="5521729" cy="3913783"/>
          </a:xfrm>
          <a:custGeom>
            <a:avLst/>
            <a:gdLst/>
            <a:ahLst/>
            <a:cxnLst/>
            <a:rect r="r" b="b" t="t" l="l"/>
            <a:pathLst>
              <a:path h="3913783" w="5521729">
                <a:moveTo>
                  <a:pt x="0" y="0"/>
                </a:moveTo>
                <a:lnTo>
                  <a:pt x="5521729" y="0"/>
                </a:lnTo>
                <a:lnTo>
                  <a:pt x="5521729" y="3913783"/>
                </a:lnTo>
                <a:lnTo>
                  <a:pt x="0" y="3913783"/>
                </a:lnTo>
                <a:lnTo>
                  <a:pt x="0" y="0"/>
                </a:lnTo>
                <a:close/>
              </a:path>
            </a:pathLst>
          </a:custGeom>
          <a:blipFill>
            <a:blip r:embed="rId5"/>
            <a:stretch>
              <a:fillRect l="0" t="0" r="0" b="0"/>
            </a:stretch>
          </a:blipFill>
        </p:spPr>
      </p:sp>
      <p:sp>
        <p:nvSpPr>
          <p:cNvPr name="Freeform 7" id="7"/>
          <p:cNvSpPr/>
          <p:nvPr/>
        </p:nvSpPr>
        <p:spPr>
          <a:xfrm flipH="false" flipV="false" rot="0">
            <a:off x="6383136" y="3558518"/>
            <a:ext cx="5521729" cy="3913783"/>
          </a:xfrm>
          <a:custGeom>
            <a:avLst/>
            <a:gdLst/>
            <a:ahLst/>
            <a:cxnLst/>
            <a:rect r="r" b="b" t="t" l="l"/>
            <a:pathLst>
              <a:path h="3913783" w="5521729">
                <a:moveTo>
                  <a:pt x="0" y="0"/>
                </a:moveTo>
                <a:lnTo>
                  <a:pt x="5521728" y="0"/>
                </a:lnTo>
                <a:lnTo>
                  <a:pt x="5521728" y="3913783"/>
                </a:lnTo>
                <a:lnTo>
                  <a:pt x="0" y="3913783"/>
                </a:lnTo>
                <a:lnTo>
                  <a:pt x="0" y="0"/>
                </a:lnTo>
                <a:close/>
              </a:path>
            </a:pathLst>
          </a:custGeom>
          <a:blipFill>
            <a:blip r:embed="rId6"/>
            <a:stretch>
              <a:fillRect l="0" t="0" r="0" b="0"/>
            </a:stretch>
          </a:blipFill>
        </p:spPr>
      </p:sp>
      <p:sp>
        <p:nvSpPr>
          <p:cNvPr name="Freeform 8" id="8"/>
          <p:cNvSpPr/>
          <p:nvPr/>
        </p:nvSpPr>
        <p:spPr>
          <a:xfrm flipH="false" flipV="false" rot="0">
            <a:off x="12269193" y="3558518"/>
            <a:ext cx="5521729" cy="3913783"/>
          </a:xfrm>
          <a:custGeom>
            <a:avLst/>
            <a:gdLst/>
            <a:ahLst/>
            <a:cxnLst/>
            <a:rect r="r" b="b" t="t" l="l"/>
            <a:pathLst>
              <a:path h="3913783" w="5521729">
                <a:moveTo>
                  <a:pt x="0" y="0"/>
                </a:moveTo>
                <a:lnTo>
                  <a:pt x="5521728" y="0"/>
                </a:lnTo>
                <a:lnTo>
                  <a:pt x="5521728" y="3913783"/>
                </a:lnTo>
                <a:lnTo>
                  <a:pt x="0" y="3913783"/>
                </a:lnTo>
                <a:lnTo>
                  <a:pt x="0" y="0"/>
                </a:lnTo>
                <a:close/>
              </a:path>
            </a:pathLst>
          </a:custGeom>
          <a:blipFill>
            <a:blip r:embed="rId7"/>
            <a:stretch>
              <a:fillRect l="0" t="0" r="0" b="0"/>
            </a:stretch>
          </a:blipFill>
        </p:spPr>
      </p:sp>
      <p:sp>
        <p:nvSpPr>
          <p:cNvPr name="TextBox 9" id="9"/>
          <p:cNvSpPr txBox="true"/>
          <p:nvPr/>
        </p:nvSpPr>
        <p:spPr>
          <a:xfrm rot="0">
            <a:off x="4701722" y="765060"/>
            <a:ext cx="11754787" cy="1317642"/>
          </a:xfrm>
          <a:prstGeom prst="rect">
            <a:avLst/>
          </a:prstGeom>
        </p:spPr>
        <p:txBody>
          <a:bodyPr anchor="t" rtlCol="false" tIns="0" lIns="0" bIns="0" rIns="0">
            <a:spAutoFit/>
          </a:bodyPr>
          <a:lstStyle/>
          <a:p>
            <a:pPr algn="r">
              <a:lnSpc>
                <a:spcPts val="3499"/>
              </a:lnSpc>
            </a:pPr>
          </a:p>
          <a:p>
            <a:pPr algn="r">
              <a:lnSpc>
                <a:spcPts val="3499"/>
              </a:lnSpc>
            </a:pPr>
            <a:r>
              <a:rPr lang="en-US" b="true" sz="2499" spc="-99">
                <a:solidFill>
                  <a:srgbClr val="F3DD52"/>
                </a:solidFill>
                <a:latin typeface="Poppins Bold"/>
                <a:ea typeface="Poppins Bold"/>
                <a:cs typeface="Poppins Bold"/>
                <a:sym typeface="Poppins Bold"/>
              </a:rPr>
              <a:t>Feature Importance </a:t>
            </a:r>
            <a:r>
              <a:rPr lang="en-US" sz="2499" spc="-99">
                <a:solidFill>
                  <a:srgbClr val="F3DD52"/>
                </a:solidFill>
                <a:latin typeface="Poppins"/>
                <a:ea typeface="Poppins"/>
                <a:cs typeface="Poppins"/>
                <a:sym typeface="Poppins"/>
              </a:rPr>
              <a:t>Across Models: </a:t>
            </a:r>
          </a:p>
          <a:p>
            <a:pPr algn="r">
              <a:lnSpc>
                <a:spcPts val="3499"/>
              </a:lnSpc>
            </a:pPr>
            <a:r>
              <a:rPr lang="en-US" sz="2499" spc="-99">
                <a:solidFill>
                  <a:srgbClr val="F3DD52"/>
                </a:solidFill>
                <a:latin typeface="Poppins"/>
                <a:ea typeface="Poppins"/>
                <a:cs typeface="Poppins"/>
                <a:sym typeface="Poppins"/>
              </a:rPr>
              <a:t>Logistic Regression, Random Forest, and SVM</a:t>
            </a:r>
          </a:p>
        </p:txBody>
      </p:sp>
      <p:sp>
        <p:nvSpPr>
          <p:cNvPr name="TextBox 10" id="10"/>
          <p:cNvSpPr txBox="true"/>
          <p:nvPr/>
        </p:nvSpPr>
        <p:spPr>
          <a:xfrm rot="0">
            <a:off x="1028700" y="533507"/>
            <a:ext cx="6333278" cy="981075"/>
          </a:xfrm>
          <a:prstGeom prst="rect">
            <a:avLst/>
          </a:prstGeom>
        </p:spPr>
        <p:txBody>
          <a:bodyPr anchor="t" rtlCol="false" tIns="0" lIns="0" bIns="0" rIns="0">
            <a:spAutoFit/>
          </a:bodyPr>
          <a:lstStyle/>
          <a:p>
            <a:pPr algn="l">
              <a:lnSpc>
                <a:spcPts val="6000"/>
              </a:lnSpc>
            </a:pPr>
            <a:r>
              <a:rPr lang="en-US" sz="6000" spc="-120">
                <a:solidFill>
                  <a:srgbClr val="F6F6F6"/>
                </a:solidFill>
                <a:latin typeface="Agrandir"/>
                <a:ea typeface="Agrandir"/>
                <a:cs typeface="Agrandir"/>
                <a:sym typeface="Agrandir"/>
              </a:rPr>
              <a:t>Data Visualization</a:t>
            </a:r>
          </a:p>
        </p:txBody>
      </p:sp>
      <p:sp>
        <p:nvSpPr>
          <p:cNvPr name="TextBox 11" id="11"/>
          <p:cNvSpPr txBox="true"/>
          <p:nvPr/>
        </p:nvSpPr>
        <p:spPr>
          <a:xfrm rot="0">
            <a:off x="1627918" y="2136767"/>
            <a:ext cx="15032164" cy="1009015"/>
          </a:xfrm>
          <a:prstGeom prst="rect">
            <a:avLst/>
          </a:prstGeom>
        </p:spPr>
        <p:txBody>
          <a:bodyPr anchor="t" rtlCol="false" tIns="0" lIns="0" bIns="0" rIns="0">
            <a:spAutoFit/>
          </a:bodyPr>
          <a:lstStyle/>
          <a:p>
            <a:pPr algn="ctr">
              <a:lnSpc>
                <a:spcPts val="2660"/>
              </a:lnSpc>
            </a:pPr>
            <a:r>
              <a:rPr lang="en-US" sz="1900" spc="-76">
                <a:solidFill>
                  <a:srgbClr val="D8D8D8"/>
                </a:solidFill>
                <a:latin typeface="Poppins"/>
                <a:ea typeface="Poppins"/>
                <a:cs typeface="Poppins"/>
                <a:sym typeface="Poppins"/>
              </a:rPr>
              <a:t>This section visualizes the feature importance for three machine learning models—Logistic Regression, Random Forest, and Support Vector Machine (SVM). Feature importance helps identify which features contribute the most to the model's predictions, providing insights into the key factors that influence the classification of breast cancer tumors as Malignant (0) or Benign (1).</a:t>
            </a:r>
          </a:p>
        </p:txBody>
      </p:sp>
      <p:sp>
        <p:nvSpPr>
          <p:cNvPr name="TextBox 12" id="12"/>
          <p:cNvSpPr txBox="true"/>
          <p:nvPr/>
        </p:nvSpPr>
        <p:spPr>
          <a:xfrm rot="0">
            <a:off x="666750" y="7529451"/>
            <a:ext cx="5187142" cy="2342515"/>
          </a:xfrm>
          <a:prstGeom prst="rect">
            <a:avLst/>
          </a:prstGeom>
        </p:spPr>
        <p:txBody>
          <a:bodyPr anchor="t" rtlCol="false" tIns="0" lIns="0" bIns="0" rIns="0">
            <a:spAutoFit/>
          </a:bodyPr>
          <a:lstStyle/>
          <a:p>
            <a:pPr algn="ctr">
              <a:lnSpc>
                <a:spcPts val="2660"/>
              </a:lnSpc>
            </a:pPr>
            <a:r>
              <a:rPr lang="en-US" b="true" sz="1900" spc="-76">
                <a:solidFill>
                  <a:srgbClr val="D8D8D8"/>
                </a:solidFill>
                <a:latin typeface="Poppins Bold"/>
                <a:ea typeface="Poppins Bold"/>
                <a:cs typeface="Poppins Bold"/>
                <a:sym typeface="Poppins Bold"/>
              </a:rPr>
              <a:t>Logistic Regression:</a:t>
            </a:r>
          </a:p>
          <a:p>
            <a:pPr algn="ctr">
              <a:lnSpc>
                <a:spcPts val="2660"/>
              </a:lnSpc>
            </a:pPr>
            <a:r>
              <a:rPr lang="en-US" sz="1900" spc="-76">
                <a:solidFill>
                  <a:srgbClr val="D8D8D8"/>
                </a:solidFill>
                <a:latin typeface="Poppins"/>
                <a:ea typeface="Poppins"/>
                <a:cs typeface="Poppins"/>
                <a:sym typeface="Poppins"/>
              </a:rPr>
              <a:t>Features like "</a:t>
            </a:r>
            <a:r>
              <a:rPr lang="en-US" b="true" sz="1900" spc="-76">
                <a:solidFill>
                  <a:srgbClr val="D8D8D8"/>
                </a:solidFill>
                <a:latin typeface="Poppins Bold"/>
                <a:ea typeface="Poppins Bold"/>
                <a:cs typeface="Poppins Bold"/>
                <a:sym typeface="Poppins Bold"/>
              </a:rPr>
              <a:t>worst texture</a:t>
            </a:r>
            <a:r>
              <a:rPr lang="en-US" sz="1900" spc="-76">
                <a:solidFill>
                  <a:srgbClr val="D8D8D8"/>
                </a:solidFill>
                <a:latin typeface="Poppins"/>
                <a:ea typeface="Poppins"/>
                <a:cs typeface="Poppins"/>
                <a:sym typeface="Poppins"/>
              </a:rPr>
              <a:t>", "</a:t>
            </a:r>
            <a:r>
              <a:rPr lang="en-US" b="true" sz="1900" spc="-76">
                <a:solidFill>
                  <a:srgbClr val="D8D8D8"/>
                </a:solidFill>
                <a:latin typeface="Poppins Bold"/>
                <a:ea typeface="Poppins Bold"/>
                <a:cs typeface="Poppins Bold"/>
                <a:sym typeface="Poppins Bold"/>
              </a:rPr>
              <a:t>radius error</a:t>
            </a:r>
            <a:r>
              <a:rPr lang="en-US" sz="1900" spc="-76">
                <a:solidFill>
                  <a:srgbClr val="D8D8D8"/>
                </a:solidFill>
                <a:latin typeface="Poppins"/>
                <a:ea typeface="Poppins"/>
                <a:cs typeface="Poppins"/>
                <a:sym typeface="Poppins"/>
              </a:rPr>
              <a:t>", and "</a:t>
            </a:r>
            <a:r>
              <a:rPr lang="en-US" b="true" sz="1900" spc="-76">
                <a:solidFill>
                  <a:srgbClr val="D8D8D8"/>
                </a:solidFill>
                <a:latin typeface="Poppins Bold"/>
                <a:ea typeface="Poppins Bold"/>
                <a:cs typeface="Poppins Bold"/>
                <a:sym typeface="Poppins Bold"/>
              </a:rPr>
              <a:t>worst concave points</a:t>
            </a:r>
            <a:r>
              <a:rPr lang="en-US" sz="1900" spc="-76">
                <a:solidFill>
                  <a:srgbClr val="D8D8D8"/>
                </a:solidFill>
                <a:latin typeface="Poppins"/>
                <a:ea typeface="Poppins"/>
                <a:cs typeface="Poppins"/>
                <a:sym typeface="Poppins"/>
              </a:rPr>
              <a:t>" have the highest coefficients, making them the most influential.</a:t>
            </a:r>
          </a:p>
          <a:p>
            <a:pPr algn="ctr">
              <a:lnSpc>
                <a:spcPts val="2660"/>
              </a:lnSpc>
            </a:pPr>
            <a:r>
              <a:rPr lang="en-US" sz="1900" spc="-76">
                <a:solidFill>
                  <a:srgbClr val="D8D8D8"/>
                </a:solidFill>
                <a:latin typeface="Poppins"/>
                <a:ea typeface="Poppins"/>
                <a:cs typeface="Poppins"/>
                <a:sym typeface="Poppins"/>
              </a:rPr>
              <a:t>These features relate to tumor size, shape, and texture, which are crucial in distinguishing Malignant from Benign cases.</a:t>
            </a:r>
          </a:p>
        </p:txBody>
      </p:sp>
      <p:sp>
        <p:nvSpPr>
          <p:cNvPr name="TextBox 13" id="13"/>
          <p:cNvSpPr txBox="true"/>
          <p:nvPr/>
        </p:nvSpPr>
        <p:spPr>
          <a:xfrm rot="0">
            <a:off x="6550429" y="7529451"/>
            <a:ext cx="5187142" cy="2009140"/>
          </a:xfrm>
          <a:prstGeom prst="rect">
            <a:avLst/>
          </a:prstGeom>
        </p:spPr>
        <p:txBody>
          <a:bodyPr anchor="t" rtlCol="false" tIns="0" lIns="0" bIns="0" rIns="0">
            <a:spAutoFit/>
          </a:bodyPr>
          <a:lstStyle/>
          <a:p>
            <a:pPr algn="ctr">
              <a:lnSpc>
                <a:spcPts val="2660"/>
              </a:lnSpc>
            </a:pPr>
            <a:r>
              <a:rPr lang="en-US" b="true" sz="1900" spc="-76">
                <a:solidFill>
                  <a:srgbClr val="D8D8D8"/>
                </a:solidFill>
                <a:latin typeface="Poppins Bold"/>
                <a:ea typeface="Poppins Bold"/>
                <a:cs typeface="Poppins Bold"/>
                <a:sym typeface="Poppins Bold"/>
              </a:rPr>
              <a:t>Random Forest:</a:t>
            </a:r>
          </a:p>
          <a:p>
            <a:pPr algn="ctr">
              <a:lnSpc>
                <a:spcPts val="2660"/>
              </a:lnSpc>
            </a:pPr>
            <a:r>
              <a:rPr lang="en-US" sz="1900" spc="-76">
                <a:solidFill>
                  <a:srgbClr val="D8D8D8"/>
                </a:solidFill>
                <a:latin typeface="Poppins"/>
                <a:ea typeface="Poppins"/>
                <a:cs typeface="Poppins"/>
                <a:sym typeface="Poppins"/>
              </a:rPr>
              <a:t>"</a:t>
            </a:r>
            <a:r>
              <a:rPr lang="en-US" b="true" sz="1900" spc="-76">
                <a:solidFill>
                  <a:srgbClr val="D8D8D8"/>
                </a:solidFill>
                <a:latin typeface="Poppins Bold"/>
                <a:ea typeface="Poppins Bold"/>
                <a:cs typeface="Poppins Bold"/>
                <a:sym typeface="Poppins Bold"/>
              </a:rPr>
              <a:t>Worst perimeter</a:t>
            </a:r>
            <a:r>
              <a:rPr lang="en-US" sz="1900" spc="-76">
                <a:solidFill>
                  <a:srgbClr val="D8D8D8"/>
                </a:solidFill>
                <a:latin typeface="Poppins"/>
                <a:ea typeface="Poppins"/>
                <a:cs typeface="Poppins"/>
                <a:sym typeface="Poppins"/>
              </a:rPr>
              <a:t>", "</a:t>
            </a:r>
            <a:r>
              <a:rPr lang="en-US" b="true" sz="1900" spc="-76">
                <a:solidFill>
                  <a:srgbClr val="D8D8D8"/>
                </a:solidFill>
                <a:latin typeface="Poppins Bold"/>
                <a:ea typeface="Poppins Bold"/>
                <a:cs typeface="Poppins Bold"/>
                <a:sym typeface="Poppins Bold"/>
              </a:rPr>
              <a:t>worst area</a:t>
            </a:r>
            <a:r>
              <a:rPr lang="en-US" sz="1900" spc="-76">
                <a:solidFill>
                  <a:srgbClr val="D8D8D8"/>
                </a:solidFill>
                <a:latin typeface="Poppins"/>
                <a:ea typeface="Poppins"/>
                <a:cs typeface="Poppins"/>
                <a:sym typeface="Poppins"/>
              </a:rPr>
              <a:t>", and "</a:t>
            </a:r>
            <a:r>
              <a:rPr lang="en-US" b="true" sz="1900" spc="-76">
                <a:solidFill>
                  <a:srgbClr val="D8D8D8"/>
                </a:solidFill>
                <a:latin typeface="Poppins Bold"/>
                <a:ea typeface="Poppins Bold"/>
                <a:cs typeface="Poppins Bold"/>
                <a:sym typeface="Poppins Bold"/>
              </a:rPr>
              <a:t>worst concave points</a:t>
            </a:r>
            <a:r>
              <a:rPr lang="en-US" sz="1900" spc="-76">
                <a:solidFill>
                  <a:srgbClr val="D8D8D8"/>
                </a:solidFill>
                <a:latin typeface="Poppins"/>
                <a:ea typeface="Poppins"/>
                <a:cs typeface="Poppins"/>
                <a:sym typeface="Poppins"/>
              </a:rPr>
              <a:t>" rank highest in importance.</a:t>
            </a:r>
          </a:p>
          <a:p>
            <a:pPr algn="ctr">
              <a:lnSpc>
                <a:spcPts val="2660"/>
              </a:lnSpc>
            </a:pPr>
            <a:r>
              <a:rPr lang="en-US" sz="1900" spc="-76">
                <a:solidFill>
                  <a:srgbClr val="D8D8D8"/>
                </a:solidFill>
                <a:latin typeface="Poppins"/>
                <a:ea typeface="Poppins"/>
                <a:cs typeface="Poppins"/>
                <a:sym typeface="Poppins"/>
              </a:rPr>
              <a:t>Feature importance is determined by how often a feature contributes to tree splits.</a:t>
            </a:r>
          </a:p>
          <a:p>
            <a:pPr algn="ctr">
              <a:lnSpc>
                <a:spcPts val="2660"/>
              </a:lnSpc>
            </a:pPr>
          </a:p>
        </p:txBody>
      </p:sp>
      <p:sp>
        <p:nvSpPr>
          <p:cNvPr name="TextBox 14" id="14"/>
          <p:cNvSpPr txBox="true"/>
          <p:nvPr/>
        </p:nvSpPr>
        <p:spPr>
          <a:xfrm rot="0">
            <a:off x="12436486" y="7529451"/>
            <a:ext cx="5187142" cy="2009140"/>
          </a:xfrm>
          <a:prstGeom prst="rect">
            <a:avLst/>
          </a:prstGeom>
        </p:spPr>
        <p:txBody>
          <a:bodyPr anchor="t" rtlCol="false" tIns="0" lIns="0" bIns="0" rIns="0">
            <a:spAutoFit/>
          </a:bodyPr>
          <a:lstStyle/>
          <a:p>
            <a:pPr algn="ctr">
              <a:lnSpc>
                <a:spcPts val="2660"/>
              </a:lnSpc>
            </a:pPr>
            <a:r>
              <a:rPr lang="en-US" b="true" sz="1900" spc="-76">
                <a:solidFill>
                  <a:srgbClr val="D8D8D8"/>
                </a:solidFill>
                <a:latin typeface="Poppins Bold"/>
                <a:ea typeface="Poppins Bold"/>
                <a:cs typeface="Poppins Bold"/>
                <a:sym typeface="Poppins Bold"/>
              </a:rPr>
              <a:t>Support Vector Machine (SVM):</a:t>
            </a:r>
          </a:p>
          <a:p>
            <a:pPr algn="ctr">
              <a:lnSpc>
                <a:spcPts val="2660"/>
              </a:lnSpc>
            </a:pPr>
            <a:r>
              <a:rPr lang="en-US" sz="1900" spc="-76">
                <a:solidFill>
                  <a:srgbClr val="D8D8D8"/>
                </a:solidFill>
                <a:latin typeface="Poppins"/>
                <a:ea typeface="Poppins"/>
                <a:cs typeface="Poppins"/>
                <a:sym typeface="Poppins"/>
              </a:rPr>
              <a:t>"</a:t>
            </a:r>
            <a:r>
              <a:rPr lang="en-US" b="true" sz="1900" spc="-76">
                <a:solidFill>
                  <a:srgbClr val="D8D8D8"/>
                </a:solidFill>
                <a:latin typeface="Poppins Bold"/>
                <a:ea typeface="Poppins Bold"/>
                <a:cs typeface="Poppins Bold"/>
                <a:sym typeface="Poppins Bold"/>
              </a:rPr>
              <a:t>Worst texture</a:t>
            </a:r>
            <a:r>
              <a:rPr lang="en-US" sz="1900" spc="-76">
                <a:solidFill>
                  <a:srgbClr val="D8D8D8"/>
                </a:solidFill>
                <a:latin typeface="Poppins"/>
                <a:ea typeface="Poppins"/>
                <a:cs typeface="Poppins"/>
                <a:sym typeface="Poppins"/>
              </a:rPr>
              <a:t>", "</a:t>
            </a:r>
            <a:r>
              <a:rPr lang="en-US" b="true" sz="1900" spc="-76">
                <a:solidFill>
                  <a:srgbClr val="D8D8D8"/>
                </a:solidFill>
                <a:latin typeface="Poppins Bold"/>
                <a:ea typeface="Poppins Bold"/>
                <a:cs typeface="Poppins Bold"/>
                <a:sym typeface="Poppins Bold"/>
              </a:rPr>
              <a:t>worst smoothness</a:t>
            </a:r>
            <a:r>
              <a:rPr lang="en-US" sz="1900" spc="-76">
                <a:solidFill>
                  <a:srgbClr val="D8D8D8"/>
                </a:solidFill>
                <a:latin typeface="Poppins"/>
                <a:ea typeface="Poppins"/>
                <a:cs typeface="Poppins"/>
                <a:sym typeface="Poppins"/>
              </a:rPr>
              <a:t>", and "</a:t>
            </a:r>
            <a:r>
              <a:rPr lang="en-US" b="true" sz="1900" spc="-76">
                <a:solidFill>
                  <a:srgbClr val="D8D8D8"/>
                </a:solidFill>
                <a:latin typeface="Poppins Bold"/>
                <a:ea typeface="Poppins Bold"/>
                <a:cs typeface="Poppins Bold"/>
                <a:sym typeface="Poppins Bold"/>
              </a:rPr>
              <a:t>area error</a:t>
            </a:r>
            <a:r>
              <a:rPr lang="en-US" sz="1900" spc="-76">
                <a:solidFill>
                  <a:srgbClr val="D8D8D8"/>
                </a:solidFill>
                <a:latin typeface="Poppins"/>
                <a:ea typeface="Poppins"/>
                <a:cs typeface="Poppins"/>
                <a:sym typeface="Poppins"/>
              </a:rPr>
              <a:t>" show the highest influence.</a:t>
            </a:r>
          </a:p>
          <a:p>
            <a:pPr algn="ctr">
              <a:lnSpc>
                <a:spcPts val="2660"/>
              </a:lnSpc>
            </a:pPr>
            <a:r>
              <a:rPr lang="en-US" sz="1900" spc="-76">
                <a:solidFill>
                  <a:srgbClr val="D8D8D8"/>
                </a:solidFill>
                <a:latin typeface="Poppins"/>
                <a:ea typeface="Poppins"/>
                <a:cs typeface="Poppins"/>
                <a:sym typeface="Poppins"/>
              </a:rPr>
              <a:t>The model assigns importance through coefficient magnitudes, where larger values indicate stronger impact.</a:t>
            </a:r>
          </a:p>
        </p:txBody>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542650">
            <a:off x="-240430" y="-5114540"/>
            <a:ext cx="14220834" cy="14203058"/>
          </a:xfrm>
          <a:custGeom>
            <a:avLst/>
            <a:gdLst/>
            <a:ahLst/>
            <a:cxnLst/>
            <a:rect r="r" b="b" t="t" l="l"/>
            <a:pathLst>
              <a:path h="14203058" w="14220834">
                <a:moveTo>
                  <a:pt x="0" y="0"/>
                </a:moveTo>
                <a:lnTo>
                  <a:pt x="14220834" y="0"/>
                </a:lnTo>
                <a:lnTo>
                  <a:pt x="14220834" y="14203058"/>
                </a:lnTo>
                <a:lnTo>
                  <a:pt x="0" y="14203058"/>
                </a:lnTo>
                <a:lnTo>
                  <a:pt x="0" y="0"/>
                </a:lnTo>
                <a:close/>
              </a:path>
            </a:pathLst>
          </a:custGeom>
          <a:blipFill>
            <a:blip r:embed="rId2"/>
            <a:stretch>
              <a:fillRect l="0" t="0" r="0" b="0"/>
            </a:stretch>
          </a:blipFill>
        </p:spPr>
      </p:sp>
      <p:sp>
        <p:nvSpPr>
          <p:cNvPr name="Freeform 3" id="3"/>
          <p:cNvSpPr/>
          <p:nvPr/>
        </p:nvSpPr>
        <p:spPr>
          <a:xfrm flipH="false" flipV="false" rot="2830136">
            <a:off x="11891202" y="4329516"/>
            <a:ext cx="10589272" cy="11265182"/>
          </a:xfrm>
          <a:custGeom>
            <a:avLst/>
            <a:gdLst/>
            <a:ahLst/>
            <a:cxnLst/>
            <a:rect r="r" b="b" t="t" l="l"/>
            <a:pathLst>
              <a:path h="11265182" w="10589272">
                <a:moveTo>
                  <a:pt x="0" y="0"/>
                </a:moveTo>
                <a:lnTo>
                  <a:pt x="10589272" y="0"/>
                </a:lnTo>
                <a:lnTo>
                  <a:pt x="10589272" y="11265183"/>
                </a:lnTo>
                <a:lnTo>
                  <a:pt x="0" y="11265183"/>
                </a:lnTo>
                <a:lnTo>
                  <a:pt x="0" y="0"/>
                </a:lnTo>
                <a:close/>
              </a:path>
            </a:pathLst>
          </a:custGeom>
          <a:blipFill>
            <a:blip r:embed="rId3">
              <a:alphaModFix amt="55000"/>
            </a:blip>
            <a:stretch>
              <a:fillRect l="0" t="0" r="0" b="0"/>
            </a:stretch>
          </a:blipFill>
        </p:spPr>
      </p:sp>
      <p:sp>
        <p:nvSpPr>
          <p:cNvPr name="Freeform 4" id="4"/>
          <p:cNvSpPr/>
          <p:nvPr/>
        </p:nvSpPr>
        <p:spPr>
          <a:xfrm flipH="false" flipV="false" rot="-7047732">
            <a:off x="-1468572" y="-1385245"/>
            <a:ext cx="10589272" cy="11265182"/>
          </a:xfrm>
          <a:custGeom>
            <a:avLst/>
            <a:gdLst/>
            <a:ahLst/>
            <a:cxnLst/>
            <a:rect r="r" b="b" t="t" l="l"/>
            <a:pathLst>
              <a:path h="11265182" w="10589272">
                <a:moveTo>
                  <a:pt x="0" y="0"/>
                </a:moveTo>
                <a:lnTo>
                  <a:pt x="10589272" y="0"/>
                </a:lnTo>
                <a:lnTo>
                  <a:pt x="10589272" y="11265182"/>
                </a:lnTo>
                <a:lnTo>
                  <a:pt x="0" y="11265182"/>
                </a:lnTo>
                <a:lnTo>
                  <a:pt x="0" y="0"/>
                </a:lnTo>
                <a:close/>
              </a:path>
            </a:pathLst>
          </a:custGeom>
          <a:blipFill>
            <a:blip r:embed="rId3">
              <a:alphaModFix amt="55000"/>
            </a:blip>
            <a:stretch>
              <a:fillRect l="0" t="0" r="0" b="0"/>
            </a:stretch>
          </a:blipFill>
        </p:spPr>
      </p:sp>
      <p:sp>
        <p:nvSpPr>
          <p:cNvPr name="Freeform 5" id="5"/>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6" id="6"/>
          <p:cNvSpPr/>
          <p:nvPr/>
        </p:nvSpPr>
        <p:spPr>
          <a:xfrm flipH="false" flipV="false" rot="0">
            <a:off x="1028700" y="1924239"/>
            <a:ext cx="8115300" cy="2611674"/>
          </a:xfrm>
          <a:custGeom>
            <a:avLst/>
            <a:gdLst/>
            <a:ahLst/>
            <a:cxnLst/>
            <a:rect r="r" b="b" t="t" l="l"/>
            <a:pathLst>
              <a:path h="2611674" w="8115300">
                <a:moveTo>
                  <a:pt x="0" y="0"/>
                </a:moveTo>
                <a:lnTo>
                  <a:pt x="8115300" y="0"/>
                </a:lnTo>
                <a:lnTo>
                  <a:pt x="8115300" y="2611674"/>
                </a:lnTo>
                <a:lnTo>
                  <a:pt x="0" y="2611674"/>
                </a:lnTo>
                <a:lnTo>
                  <a:pt x="0" y="0"/>
                </a:lnTo>
                <a:close/>
              </a:path>
            </a:pathLst>
          </a:custGeom>
          <a:blipFill>
            <a:blip r:embed="rId5"/>
            <a:stretch>
              <a:fillRect l="-6897" t="-63550" r="-8334" b="-37859"/>
            </a:stretch>
          </a:blipFill>
        </p:spPr>
      </p:sp>
      <p:sp>
        <p:nvSpPr>
          <p:cNvPr name="TextBox 7" id="7"/>
          <p:cNvSpPr txBox="true"/>
          <p:nvPr/>
        </p:nvSpPr>
        <p:spPr>
          <a:xfrm rot="0">
            <a:off x="1028700" y="550763"/>
            <a:ext cx="8932293" cy="981075"/>
          </a:xfrm>
          <a:prstGeom prst="rect">
            <a:avLst/>
          </a:prstGeom>
        </p:spPr>
        <p:txBody>
          <a:bodyPr anchor="t" rtlCol="false" tIns="0" lIns="0" bIns="0" rIns="0">
            <a:spAutoFit/>
          </a:bodyPr>
          <a:lstStyle/>
          <a:p>
            <a:pPr algn="l">
              <a:lnSpc>
                <a:spcPts val="6000"/>
              </a:lnSpc>
            </a:pPr>
            <a:r>
              <a:rPr lang="en-US" sz="6000" spc="-120">
                <a:solidFill>
                  <a:srgbClr val="F6F6F6"/>
                </a:solidFill>
                <a:latin typeface="Agrandir"/>
                <a:ea typeface="Agrandir"/>
                <a:cs typeface="Agrandir"/>
                <a:sym typeface="Agrandir"/>
              </a:rPr>
              <a:t>Conclusion</a:t>
            </a:r>
          </a:p>
        </p:txBody>
      </p:sp>
      <p:sp>
        <p:nvSpPr>
          <p:cNvPr name="TextBox 8" id="8"/>
          <p:cNvSpPr txBox="true"/>
          <p:nvPr/>
        </p:nvSpPr>
        <p:spPr>
          <a:xfrm rot="0">
            <a:off x="1277789" y="6228306"/>
            <a:ext cx="7617123" cy="1682115"/>
          </a:xfrm>
          <a:prstGeom prst="rect">
            <a:avLst/>
          </a:prstGeom>
        </p:spPr>
        <p:txBody>
          <a:bodyPr anchor="t" rtlCol="false" tIns="0" lIns="0" bIns="0" rIns="0">
            <a:spAutoFit/>
          </a:bodyPr>
          <a:lstStyle/>
          <a:p>
            <a:pPr algn="l">
              <a:lnSpc>
                <a:spcPts val="3359"/>
              </a:lnSpc>
            </a:pPr>
            <a:r>
              <a:rPr lang="en-US" sz="2400" spc="-96">
                <a:solidFill>
                  <a:srgbClr val="D8D8D8"/>
                </a:solidFill>
                <a:latin typeface="Poppins"/>
                <a:ea typeface="Poppins"/>
                <a:cs typeface="Poppins"/>
                <a:sym typeface="Poppins"/>
              </a:rPr>
              <a:t>The</a:t>
            </a:r>
            <a:r>
              <a:rPr lang="en-US" b="true" sz="2400" spc="-96">
                <a:solidFill>
                  <a:srgbClr val="D8D8D8"/>
                </a:solidFill>
                <a:latin typeface="Poppins Bold"/>
                <a:ea typeface="Poppins Bold"/>
                <a:cs typeface="Poppins Bold"/>
                <a:sym typeface="Poppins Bold"/>
              </a:rPr>
              <a:t> Logistic Regression</a:t>
            </a:r>
            <a:r>
              <a:rPr lang="en-US" sz="2400" spc="-96">
                <a:solidFill>
                  <a:srgbClr val="D8D8D8"/>
                </a:solidFill>
                <a:latin typeface="Poppins"/>
                <a:ea typeface="Poppins"/>
                <a:cs typeface="Poppins"/>
                <a:sym typeface="Poppins"/>
              </a:rPr>
              <a:t> model emerges as the best-performing model with an accuracy of </a:t>
            </a:r>
            <a:r>
              <a:rPr lang="en-US" b="true" sz="2400" spc="-96">
                <a:solidFill>
                  <a:srgbClr val="D8D8D8"/>
                </a:solidFill>
                <a:latin typeface="Poppins Bold"/>
                <a:ea typeface="Poppins Bold"/>
                <a:cs typeface="Poppins Bold"/>
                <a:sym typeface="Poppins Bold"/>
              </a:rPr>
              <a:t>98.25%</a:t>
            </a:r>
            <a:r>
              <a:rPr lang="en-US" sz="2400" spc="-96">
                <a:solidFill>
                  <a:srgbClr val="D8D8D8"/>
                </a:solidFill>
                <a:latin typeface="Poppins"/>
                <a:ea typeface="Poppins"/>
                <a:cs typeface="Poppins"/>
                <a:sym typeface="Poppins"/>
              </a:rPr>
              <a:t>, demonstrating its reliability and effectiveness in classifying breast cancer tumors.</a:t>
            </a:r>
          </a:p>
        </p:txBody>
      </p:sp>
      <p:sp>
        <p:nvSpPr>
          <p:cNvPr name="TextBox 9" id="9"/>
          <p:cNvSpPr txBox="true"/>
          <p:nvPr/>
        </p:nvSpPr>
        <p:spPr>
          <a:xfrm rot="0">
            <a:off x="9642177" y="2015598"/>
            <a:ext cx="7617123" cy="2520315"/>
          </a:xfrm>
          <a:prstGeom prst="rect">
            <a:avLst/>
          </a:prstGeom>
        </p:spPr>
        <p:txBody>
          <a:bodyPr anchor="t" rtlCol="false" tIns="0" lIns="0" bIns="0" rIns="0">
            <a:spAutoFit/>
          </a:bodyPr>
          <a:lstStyle/>
          <a:p>
            <a:pPr algn="l">
              <a:lnSpc>
                <a:spcPts val="3359"/>
              </a:lnSpc>
            </a:pPr>
            <a:r>
              <a:rPr lang="en-US" sz="2400" spc="-96">
                <a:solidFill>
                  <a:srgbClr val="D8D8D8"/>
                </a:solidFill>
                <a:latin typeface="Poppins"/>
                <a:ea typeface="Poppins"/>
                <a:cs typeface="Poppins"/>
                <a:sym typeface="Poppins"/>
              </a:rPr>
              <a:t>This project developed a machine learning-based classification model for breast cancer detection using the </a:t>
            </a:r>
            <a:r>
              <a:rPr lang="en-US" b="true" sz="2400" spc="-96">
                <a:solidFill>
                  <a:srgbClr val="D8D8D8"/>
                </a:solidFill>
                <a:latin typeface="Poppins Bold"/>
                <a:ea typeface="Poppins Bold"/>
                <a:cs typeface="Poppins Bold"/>
                <a:sym typeface="Poppins Bold"/>
              </a:rPr>
              <a:t>Breast Cancer Wisconsin Dataset</a:t>
            </a:r>
            <a:r>
              <a:rPr lang="en-US" sz="2400" spc="-96">
                <a:solidFill>
                  <a:srgbClr val="D8D8D8"/>
                </a:solidFill>
                <a:latin typeface="Poppins"/>
                <a:ea typeface="Poppins"/>
                <a:cs typeface="Poppins"/>
                <a:sym typeface="Poppins"/>
              </a:rPr>
              <a:t>. The objective was to analyze tumor characteristics and determine whether a tumor is </a:t>
            </a:r>
            <a:r>
              <a:rPr lang="en-US" b="true" sz="2400" spc="-96">
                <a:solidFill>
                  <a:srgbClr val="D8D8D8"/>
                </a:solidFill>
                <a:latin typeface="Poppins Bold"/>
                <a:ea typeface="Poppins Bold"/>
                <a:cs typeface="Poppins Bold"/>
                <a:sym typeface="Poppins Bold"/>
              </a:rPr>
              <a:t>Malignant</a:t>
            </a:r>
            <a:r>
              <a:rPr lang="en-US" sz="2400" spc="-96">
                <a:solidFill>
                  <a:srgbClr val="D8D8D8"/>
                </a:solidFill>
                <a:latin typeface="Poppins"/>
                <a:ea typeface="Poppins"/>
                <a:cs typeface="Poppins"/>
                <a:sym typeface="Poppins"/>
              </a:rPr>
              <a:t> (cancerous) or </a:t>
            </a:r>
            <a:r>
              <a:rPr lang="en-US" b="true" sz="2400" spc="-96">
                <a:solidFill>
                  <a:srgbClr val="D8D8D8"/>
                </a:solidFill>
                <a:latin typeface="Poppins Bold"/>
                <a:ea typeface="Poppins Bold"/>
                <a:cs typeface="Poppins Bold"/>
                <a:sym typeface="Poppins Bold"/>
              </a:rPr>
              <a:t>Benign</a:t>
            </a:r>
            <a:r>
              <a:rPr lang="en-US" sz="2400" spc="-96">
                <a:solidFill>
                  <a:srgbClr val="D8D8D8"/>
                </a:solidFill>
                <a:latin typeface="Poppins"/>
                <a:ea typeface="Poppins"/>
                <a:cs typeface="Poppins"/>
                <a:sym typeface="Poppins"/>
              </a:rPr>
              <a:t> (non-cancerous) with high accuracy.</a:t>
            </a:r>
          </a:p>
        </p:txBody>
      </p:sp>
      <p:sp>
        <p:nvSpPr>
          <p:cNvPr name="TextBox 10" id="10"/>
          <p:cNvSpPr txBox="true"/>
          <p:nvPr/>
        </p:nvSpPr>
        <p:spPr>
          <a:xfrm rot="0">
            <a:off x="9642177" y="4971006"/>
            <a:ext cx="7617123" cy="4196715"/>
          </a:xfrm>
          <a:prstGeom prst="rect">
            <a:avLst/>
          </a:prstGeom>
        </p:spPr>
        <p:txBody>
          <a:bodyPr anchor="t" rtlCol="false" tIns="0" lIns="0" bIns="0" rIns="0">
            <a:spAutoFit/>
          </a:bodyPr>
          <a:lstStyle/>
          <a:p>
            <a:pPr algn="l">
              <a:lnSpc>
                <a:spcPts val="3359"/>
              </a:lnSpc>
            </a:pPr>
            <a:r>
              <a:rPr lang="en-US" sz="2400" spc="-96">
                <a:solidFill>
                  <a:srgbClr val="D8D8D8"/>
                </a:solidFill>
                <a:latin typeface="Poppins"/>
                <a:ea typeface="Poppins"/>
                <a:cs typeface="Poppins"/>
                <a:sym typeface="Poppins"/>
              </a:rPr>
              <a:t>To achieve this, we followed a structured machine learning pipeline, including:</a:t>
            </a:r>
          </a:p>
          <a:p>
            <a:pPr algn="l" marL="518160" indent="-259080" lvl="1">
              <a:lnSpc>
                <a:spcPts val="3359"/>
              </a:lnSpc>
              <a:buAutoNum type="arabicPeriod" startAt="1"/>
            </a:pPr>
            <a:r>
              <a:rPr lang="en-US" sz="2400" spc="-96">
                <a:solidFill>
                  <a:srgbClr val="D8D8D8"/>
                </a:solidFill>
                <a:latin typeface="Poppins"/>
                <a:ea typeface="Poppins"/>
                <a:cs typeface="Poppins"/>
                <a:sym typeface="Poppins"/>
              </a:rPr>
              <a:t>Data Preprocessing to scale features and prepare the dataset for modeling.</a:t>
            </a:r>
          </a:p>
          <a:p>
            <a:pPr algn="l" marL="518160" indent="-259080" lvl="1">
              <a:lnSpc>
                <a:spcPts val="3359"/>
              </a:lnSpc>
              <a:buAutoNum type="arabicPeriod" startAt="1"/>
            </a:pPr>
            <a:r>
              <a:rPr lang="en-US" sz="2400" spc="-96">
                <a:solidFill>
                  <a:srgbClr val="D8D8D8"/>
                </a:solidFill>
                <a:latin typeface="Poppins"/>
                <a:ea typeface="Poppins"/>
                <a:cs typeface="Poppins"/>
                <a:sym typeface="Poppins"/>
              </a:rPr>
              <a:t>Exploratory Data Analysis (EDA) to understand feature distributions and correlations.</a:t>
            </a:r>
          </a:p>
          <a:p>
            <a:pPr algn="l" marL="518160" indent="-259080" lvl="1">
              <a:lnSpc>
                <a:spcPts val="3359"/>
              </a:lnSpc>
              <a:buAutoNum type="arabicPeriod" startAt="1"/>
            </a:pPr>
            <a:r>
              <a:rPr lang="en-US" sz="2400" spc="-96">
                <a:solidFill>
                  <a:srgbClr val="D8D8D8"/>
                </a:solidFill>
                <a:latin typeface="Poppins"/>
                <a:ea typeface="Poppins"/>
                <a:cs typeface="Poppins"/>
                <a:sym typeface="Poppins"/>
              </a:rPr>
              <a:t>Training multiple machine learning models to compare their performance.</a:t>
            </a:r>
          </a:p>
          <a:p>
            <a:pPr algn="l" marL="518160" indent="-259080" lvl="1">
              <a:lnSpc>
                <a:spcPts val="3359"/>
              </a:lnSpc>
              <a:buAutoNum type="arabicPeriod" startAt="1"/>
            </a:pPr>
            <a:r>
              <a:rPr lang="en-US" sz="2400" spc="-96">
                <a:solidFill>
                  <a:srgbClr val="D8D8D8"/>
                </a:solidFill>
                <a:latin typeface="Poppins"/>
                <a:ea typeface="Poppins"/>
                <a:cs typeface="Poppins"/>
                <a:sym typeface="Poppins"/>
              </a:rPr>
              <a:t>Model evaluation using various performance metrics to identify the most reliable classifier.</a:t>
            </a:r>
          </a:p>
        </p:txBody>
      </p:sp>
      <p:sp>
        <p:nvSpPr>
          <p:cNvPr name="Freeform 11" id="11"/>
          <p:cNvSpPr/>
          <p:nvPr/>
        </p:nvSpPr>
        <p:spPr>
          <a:xfrm flipH="false" flipV="false" rot="-3260721">
            <a:off x="653981" y="4547725"/>
            <a:ext cx="1482076" cy="1446877"/>
          </a:xfrm>
          <a:custGeom>
            <a:avLst/>
            <a:gdLst/>
            <a:ahLst/>
            <a:cxnLst/>
            <a:rect r="r" b="b" t="t" l="l"/>
            <a:pathLst>
              <a:path h="1446877" w="1482076">
                <a:moveTo>
                  <a:pt x="0" y="0"/>
                </a:moveTo>
                <a:lnTo>
                  <a:pt x="1482076" y="0"/>
                </a:lnTo>
                <a:lnTo>
                  <a:pt x="1482076" y="1446877"/>
                </a:lnTo>
                <a:lnTo>
                  <a:pt x="0" y="14468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2" id="12"/>
          <p:cNvSpPr/>
          <p:nvPr/>
        </p:nvSpPr>
        <p:spPr>
          <a:xfrm>
            <a:off x="9455613" y="1924239"/>
            <a:ext cx="0" cy="7334061"/>
          </a:xfrm>
          <a:prstGeom prst="line">
            <a:avLst/>
          </a:prstGeom>
          <a:ln cap="flat" w="38100">
            <a:solidFill>
              <a:srgbClr val="1B7670"/>
            </a:solidFill>
            <a:prstDash val="solid"/>
            <a:headEnd type="none" len="sm" w="sm"/>
            <a:tailEnd type="none" len="sm" w="sm"/>
          </a:ln>
        </p:spPr>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5712" r="0" b="-75712"/>
            </a:stretch>
          </a:blipFill>
        </p:spPr>
      </p:sp>
      <p:sp>
        <p:nvSpPr>
          <p:cNvPr name="Freeform 3" id="3"/>
          <p:cNvSpPr/>
          <p:nvPr/>
        </p:nvSpPr>
        <p:spPr>
          <a:xfrm flipH="false" flipV="false" rot="-9004511">
            <a:off x="-5331812" y="-2603624"/>
            <a:ext cx="14220834" cy="14203058"/>
          </a:xfrm>
          <a:custGeom>
            <a:avLst/>
            <a:gdLst/>
            <a:ahLst/>
            <a:cxnLst/>
            <a:rect r="r" b="b" t="t" l="l"/>
            <a:pathLst>
              <a:path h="14203058" w="14220834">
                <a:moveTo>
                  <a:pt x="0" y="0"/>
                </a:moveTo>
                <a:lnTo>
                  <a:pt x="14220834" y="0"/>
                </a:lnTo>
                <a:lnTo>
                  <a:pt x="14220834" y="14203058"/>
                </a:lnTo>
                <a:lnTo>
                  <a:pt x="0" y="14203058"/>
                </a:lnTo>
                <a:lnTo>
                  <a:pt x="0" y="0"/>
                </a:lnTo>
                <a:close/>
              </a:path>
            </a:pathLst>
          </a:custGeom>
          <a:blipFill>
            <a:blip r:embed="rId3"/>
            <a:stretch>
              <a:fillRect l="0" t="0" r="0" b="0"/>
            </a:stretch>
          </a:blipFill>
        </p:spPr>
      </p:sp>
      <p:sp>
        <p:nvSpPr>
          <p:cNvPr name="Freeform 4" id="4"/>
          <p:cNvSpPr/>
          <p:nvPr/>
        </p:nvSpPr>
        <p:spPr>
          <a:xfrm flipH="false" flipV="false" rot="-5711275">
            <a:off x="7093608" y="-3487575"/>
            <a:ext cx="13128058" cy="13966019"/>
          </a:xfrm>
          <a:custGeom>
            <a:avLst/>
            <a:gdLst/>
            <a:ahLst/>
            <a:cxnLst/>
            <a:rect r="r" b="b" t="t" l="l"/>
            <a:pathLst>
              <a:path h="13966019" w="13128058">
                <a:moveTo>
                  <a:pt x="0" y="0"/>
                </a:moveTo>
                <a:lnTo>
                  <a:pt x="13128058" y="0"/>
                </a:lnTo>
                <a:lnTo>
                  <a:pt x="13128058" y="13966019"/>
                </a:lnTo>
                <a:lnTo>
                  <a:pt x="0" y="13966019"/>
                </a:lnTo>
                <a:lnTo>
                  <a:pt x="0" y="0"/>
                </a:lnTo>
                <a:close/>
              </a:path>
            </a:pathLst>
          </a:custGeom>
          <a:blipFill>
            <a:blip r:embed="rId4">
              <a:alphaModFix amt="65999"/>
            </a:blip>
            <a:stretch>
              <a:fillRect l="0" t="0" r="0" b="0"/>
            </a:stretch>
          </a:blipFill>
        </p:spPr>
      </p:sp>
      <p:sp>
        <p:nvSpPr>
          <p:cNvPr name="Freeform 5" id="5"/>
          <p:cNvSpPr/>
          <p:nvPr/>
        </p:nvSpPr>
        <p:spPr>
          <a:xfrm flipH="false" flipV="false" rot="0">
            <a:off x="16746793" y="9083930"/>
            <a:ext cx="446388" cy="348740"/>
          </a:xfrm>
          <a:custGeom>
            <a:avLst/>
            <a:gdLst/>
            <a:ahLst/>
            <a:cxnLst/>
            <a:rect r="r" b="b" t="t" l="l"/>
            <a:pathLst>
              <a:path h="348740" w="446388">
                <a:moveTo>
                  <a:pt x="0" y="0"/>
                </a:moveTo>
                <a:lnTo>
                  <a:pt x="446388" y="0"/>
                </a:lnTo>
                <a:lnTo>
                  <a:pt x="446388" y="348740"/>
                </a:lnTo>
                <a:lnTo>
                  <a:pt x="0" y="3487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084853" y="1908523"/>
            <a:ext cx="12118294" cy="981075"/>
          </a:xfrm>
          <a:prstGeom prst="rect">
            <a:avLst/>
          </a:prstGeom>
        </p:spPr>
        <p:txBody>
          <a:bodyPr anchor="t" rtlCol="false" tIns="0" lIns="0" bIns="0" rIns="0">
            <a:spAutoFit/>
          </a:bodyPr>
          <a:lstStyle/>
          <a:p>
            <a:pPr algn="ctr">
              <a:lnSpc>
                <a:spcPts val="6000"/>
              </a:lnSpc>
            </a:pPr>
            <a:r>
              <a:rPr lang="en-US" sz="6000" spc="-120">
                <a:solidFill>
                  <a:srgbClr val="F6F6F6"/>
                </a:solidFill>
                <a:latin typeface="Agrandir"/>
                <a:ea typeface="Agrandir"/>
                <a:cs typeface="Agrandir"/>
                <a:sym typeface="Agrandir"/>
              </a:rPr>
              <a:t>Table Of Content</a:t>
            </a:r>
          </a:p>
        </p:txBody>
      </p:sp>
      <p:sp>
        <p:nvSpPr>
          <p:cNvPr name="Freeform 7" id="7"/>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7"/>
            <a:stretch>
              <a:fillRect l="0" t="0" r="0" b="0"/>
            </a:stretch>
          </a:blipFill>
        </p:spPr>
      </p:sp>
      <p:grpSp>
        <p:nvGrpSpPr>
          <p:cNvPr name="Group 8" id="8"/>
          <p:cNvGrpSpPr/>
          <p:nvPr/>
        </p:nvGrpSpPr>
        <p:grpSpPr>
          <a:xfrm rot="0">
            <a:off x="1525919" y="3314916"/>
            <a:ext cx="6944644" cy="4972513"/>
            <a:chOff x="0" y="0"/>
            <a:chExt cx="9259526" cy="6630017"/>
          </a:xfrm>
        </p:grpSpPr>
        <p:sp>
          <p:nvSpPr>
            <p:cNvPr name="TextBox 9" id="9"/>
            <p:cNvSpPr txBox="true"/>
            <p:nvPr/>
          </p:nvSpPr>
          <p:spPr>
            <a:xfrm rot="0">
              <a:off x="1021774" y="-361950"/>
              <a:ext cx="8237752" cy="6625590"/>
            </a:xfrm>
            <a:prstGeom prst="rect">
              <a:avLst/>
            </a:prstGeom>
          </p:spPr>
          <p:txBody>
            <a:bodyPr anchor="t" rtlCol="false" tIns="0" lIns="0" bIns="0" rIns="0">
              <a:spAutoFit/>
            </a:bodyPr>
            <a:lstStyle/>
            <a:p>
              <a:pPr algn="l">
                <a:lnSpc>
                  <a:spcPts val="6750"/>
                </a:lnSpc>
              </a:pPr>
              <a:r>
                <a:rPr lang="en-US" sz="2700" spc="-108">
                  <a:solidFill>
                    <a:srgbClr val="D8D8D8"/>
                  </a:solidFill>
                  <a:latin typeface="Poppins"/>
                  <a:ea typeface="Poppins"/>
                  <a:cs typeface="Poppins"/>
                  <a:sym typeface="Poppins"/>
                </a:rPr>
                <a:t>About Me</a:t>
              </a:r>
            </a:p>
            <a:p>
              <a:pPr algn="l">
                <a:lnSpc>
                  <a:spcPts val="6750"/>
                </a:lnSpc>
              </a:pPr>
              <a:r>
                <a:rPr lang="en-US" sz="2700" spc="-108">
                  <a:solidFill>
                    <a:srgbClr val="D8D8D8"/>
                  </a:solidFill>
                  <a:latin typeface="Poppins"/>
                  <a:ea typeface="Poppins"/>
                  <a:cs typeface="Poppins"/>
                  <a:sym typeface="Poppins"/>
                </a:rPr>
                <a:t>About the Project</a:t>
              </a:r>
            </a:p>
            <a:p>
              <a:pPr algn="l">
                <a:lnSpc>
                  <a:spcPts val="6750"/>
                </a:lnSpc>
              </a:pPr>
              <a:r>
                <a:rPr lang="en-US" sz="2700" spc="-108">
                  <a:solidFill>
                    <a:srgbClr val="D8D8D8"/>
                  </a:solidFill>
                  <a:latin typeface="Poppins"/>
                  <a:ea typeface="Poppins"/>
                  <a:cs typeface="Poppins"/>
                  <a:sym typeface="Poppins"/>
                </a:rPr>
                <a:t>Project Goals and Flowchart</a:t>
              </a:r>
            </a:p>
            <a:p>
              <a:pPr algn="l">
                <a:lnSpc>
                  <a:spcPts val="6750"/>
                </a:lnSpc>
              </a:pPr>
              <a:r>
                <a:rPr lang="en-US" sz="2700" spc="-108">
                  <a:solidFill>
                    <a:srgbClr val="D8D8D8"/>
                  </a:solidFill>
                  <a:latin typeface="Poppins"/>
                  <a:ea typeface="Poppins"/>
                  <a:cs typeface="Poppins"/>
                  <a:sym typeface="Poppins"/>
                </a:rPr>
                <a:t>Tools Used</a:t>
              </a:r>
            </a:p>
            <a:p>
              <a:pPr algn="l">
                <a:lnSpc>
                  <a:spcPts val="6750"/>
                </a:lnSpc>
              </a:pPr>
              <a:r>
                <a:rPr lang="en-US" sz="2700" spc="-108">
                  <a:solidFill>
                    <a:srgbClr val="D8D8D8"/>
                  </a:solidFill>
                  <a:latin typeface="Poppins"/>
                  <a:ea typeface="Poppins"/>
                  <a:cs typeface="Poppins"/>
                  <a:sym typeface="Poppins"/>
                </a:rPr>
                <a:t>Import Libraries and Load Data</a:t>
              </a:r>
            </a:p>
            <a:p>
              <a:pPr algn="l">
                <a:lnSpc>
                  <a:spcPts val="6750"/>
                </a:lnSpc>
              </a:pPr>
              <a:r>
                <a:rPr lang="en-US" sz="2700" spc="-108">
                  <a:solidFill>
                    <a:srgbClr val="D8D8D8"/>
                  </a:solidFill>
                  <a:latin typeface="Poppins"/>
                  <a:ea typeface="Poppins"/>
                  <a:cs typeface="Poppins"/>
                  <a:sym typeface="Poppins"/>
                </a:rPr>
                <a:t>Data Preprocessing</a:t>
              </a:r>
            </a:p>
          </p:txBody>
        </p:sp>
        <p:sp>
          <p:nvSpPr>
            <p:cNvPr name="TextBox 10" id="10"/>
            <p:cNvSpPr txBox="true"/>
            <p:nvPr/>
          </p:nvSpPr>
          <p:spPr>
            <a:xfrm rot="0">
              <a:off x="173876" y="-361950"/>
              <a:ext cx="847898" cy="6625590"/>
            </a:xfrm>
            <a:prstGeom prst="rect">
              <a:avLst/>
            </a:prstGeom>
          </p:spPr>
          <p:txBody>
            <a:bodyPr anchor="t" rtlCol="false" tIns="0" lIns="0" bIns="0" rIns="0">
              <a:spAutoFit/>
            </a:bodyPr>
            <a:lstStyle/>
            <a:p>
              <a:pPr algn="l">
                <a:lnSpc>
                  <a:spcPts val="6750"/>
                </a:lnSpc>
              </a:pPr>
              <a:r>
                <a:rPr lang="en-US" sz="2700" spc="-108">
                  <a:solidFill>
                    <a:srgbClr val="F3DD52"/>
                  </a:solidFill>
                  <a:latin typeface="Poppins"/>
                  <a:ea typeface="Poppins"/>
                  <a:cs typeface="Poppins"/>
                  <a:sym typeface="Poppins"/>
                </a:rPr>
                <a:t>01.</a:t>
              </a:r>
            </a:p>
            <a:p>
              <a:pPr algn="l">
                <a:lnSpc>
                  <a:spcPts val="6750"/>
                </a:lnSpc>
              </a:pPr>
              <a:r>
                <a:rPr lang="en-US" sz="2700" spc="-108">
                  <a:solidFill>
                    <a:srgbClr val="F3DD52"/>
                  </a:solidFill>
                  <a:latin typeface="Poppins"/>
                  <a:ea typeface="Poppins"/>
                  <a:cs typeface="Poppins"/>
                  <a:sym typeface="Poppins"/>
                </a:rPr>
                <a:t>02.</a:t>
              </a:r>
            </a:p>
            <a:p>
              <a:pPr algn="l">
                <a:lnSpc>
                  <a:spcPts val="6750"/>
                </a:lnSpc>
              </a:pPr>
              <a:r>
                <a:rPr lang="en-US" sz="2700" spc="-108">
                  <a:solidFill>
                    <a:srgbClr val="F3DD52"/>
                  </a:solidFill>
                  <a:latin typeface="Poppins"/>
                  <a:ea typeface="Poppins"/>
                  <a:cs typeface="Poppins"/>
                  <a:sym typeface="Poppins"/>
                </a:rPr>
                <a:t>03.</a:t>
              </a:r>
            </a:p>
            <a:p>
              <a:pPr algn="l">
                <a:lnSpc>
                  <a:spcPts val="6750"/>
                </a:lnSpc>
              </a:pPr>
              <a:r>
                <a:rPr lang="en-US" sz="2700" spc="-108">
                  <a:solidFill>
                    <a:srgbClr val="F3DD52"/>
                  </a:solidFill>
                  <a:latin typeface="Poppins"/>
                  <a:ea typeface="Poppins"/>
                  <a:cs typeface="Poppins"/>
                  <a:sym typeface="Poppins"/>
                </a:rPr>
                <a:t>04.</a:t>
              </a:r>
            </a:p>
            <a:p>
              <a:pPr algn="l">
                <a:lnSpc>
                  <a:spcPts val="6750"/>
                </a:lnSpc>
              </a:pPr>
              <a:r>
                <a:rPr lang="en-US" sz="2700" spc="-108">
                  <a:solidFill>
                    <a:srgbClr val="F3DD52"/>
                  </a:solidFill>
                  <a:latin typeface="Poppins"/>
                  <a:ea typeface="Poppins"/>
                  <a:cs typeface="Poppins"/>
                  <a:sym typeface="Poppins"/>
                </a:rPr>
                <a:t>05.</a:t>
              </a:r>
            </a:p>
            <a:p>
              <a:pPr algn="l">
                <a:lnSpc>
                  <a:spcPts val="6750"/>
                </a:lnSpc>
              </a:pPr>
              <a:r>
                <a:rPr lang="en-US" sz="2700" spc="-108">
                  <a:solidFill>
                    <a:srgbClr val="F3DD52"/>
                  </a:solidFill>
                  <a:latin typeface="Poppins"/>
                  <a:ea typeface="Poppins"/>
                  <a:cs typeface="Poppins"/>
                  <a:sym typeface="Poppins"/>
                </a:rPr>
                <a:t>06.</a:t>
              </a:r>
            </a:p>
          </p:txBody>
        </p:sp>
        <p:sp>
          <p:nvSpPr>
            <p:cNvPr name="AutoShape 11" id="11"/>
            <p:cNvSpPr/>
            <p:nvPr/>
          </p:nvSpPr>
          <p:spPr>
            <a:xfrm>
              <a:off x="2137" y="6617317"/>
              <a:ext cx="9257389" cy="0"/>
            </a:xfrm>
            <a:prstGeom prst="line">
              <a:avLst/>
            </a:prstGeom>
            <a:ln cap="flat" w="25400">
              <a:solidFill>
                <a:srgbClr val="37B594"/>
              </a:solidFill>
              <a:prstDash val="solid"/>
              <a:headEnd type="none" len="sm" w="sm"/>
              <a:tailEnd type="none" len="sm" w="sm"/>
            </a:ln>
          </p:spPr>
        </p:sp>
        <p:sp>
          <p:nvSpPr>
            <p:cNvPr name="AutoShape 12" id="12"/>
            <p:cNvSpPr/>
            <p:nvPr/>
          </p:nvSpPr>
          <p:spPr>
            <a:xfrm>
              <a:off x="35" y="826713"/>
              <a:ext cx="9258536" cy="0"/>
            </a:xfrm>
            <a:prstGeom prst="line">
              <a:avLst/>
            </a:prstGeom>
            <a:ln cap="flat" w="25400">
              <a:solidFill>
                <a:srgbClr val="37B594"/>
              </a:solidFill>
              <a:prstDash val="solid"/>
              <a:headEnd type="none" len="sm" w="sm"/>
              <a:tailEnd type="none" len="sm" w="sm"/>
            </a:ln>
          </p:spPr>
        </p:sp>
        <p:sp>
          <p:nvSpPr>
            <p:cNvPr name="AutoShape 13" id="13"/>
            <p:cNvSpPr/>
            <p:nvPr/>
          </p:nvSpPr>
          <p:spPr>
            <a:xfrm>
              <a:off x="35" y="2020513"/>
              <a:ext cx="9258022" cy="0"/>
            </a:xfrm>
            <a:prstGeom prst="line">
              <a:avLst/>
            </a:prstGeom>
            <a:ln cap="flat" w="25400">
              <a:solidFill>
                <a:srgbClr val="37B594"/>
              </a:solidFill>
              <a:prstDash val="solid"/>
              <a:headEnd type="none" len="sm" w="sm"/>
              <a:tailEnd type="none" len="sm" w="sm"/>
            </a:ln>
          </p:spPr>
        </p:sp>
        <p:sp>
          <p:nvSpPr>
            <p:cNvPr name="AutoShape 14" id="14"/>
            <p:cNvSpPr/>
            <p:nvPr/>
          </p:nvSpPr>
          <p:spPr>
            <a:xfrm>
              <a:off x="35" y="3214313"/>
              <a:ext cx="9257389" cy="0"/>
            </a:xfrm>
            <a:prstGeom prst="line">
              <a:avLst/>
            </a:prstGeom>
            <a:ln cap="flat" w="25400">
              <a:solidFill>
                <a:srgbClr val="37B594"/>
              </a:solidFill>
              <a:prstDash val="solid"/>
              <a:headEnd type="none" len="sm" w="sm"/>
              <a:tailEnd type="none" len="sm" w="sm"/>
            </a:ln>
          </p:spPr>
        </p:sp>
        <p:sp>
          <p:nvSpPr>
            <p:cNvPr name="AutoShape 15" id="15"/>
            <p:cNvSpPr/>
            <p:nvPr/>
          </p:nvSpPr>
          <p:spPr>
            <a:xfrm flipV="true">
              <a:off x="35" y="4257872"/>
              <a:ext cx="9257389" cy="0"/>
            </a:xfrm>
            <a:prstGeom prst="line">
              <a:avLst/>
            </a:prstGeom>
            <a:ln cap="flat" w="25400">
              <a:solidFill>
                <a:srgbClr val="37B594"/>
              </a:solidFill>
              <a:prstDash val="solid"/>
              <a:headEnd type="none" len="sm" w="sm"/>
              <a:tailEnd type="none" len="sm" w="sm"/>
            </a:ln>
          </p:spPr>
        </p:sp>
        <p:sp>
          <p:nvSpPr>
            <p:cNvPr name="AutoShape 16" id="16"/>
            <p:cNvSpPr/>
            <p:nvPr/>
          </p:nvSpPr>
          <p:spPr>
            <a:xfrm>
              <a:off x="17" y="5506365"/>
              <a:ext cx="9257389" cy="12700"/>
            </a:xfrm>
            <a:prstGeom prst="line">
              <a:avLst/>
            </a:prstGeom>
            <a:ln cap="flat" w="25400">
              <a:solidFill>
                <a:srgbClr val="37B594"/>
              </a:solidFill>
              <a:prstDash val="solid"/>
              <a:headEnd type="none" len="sm" w="sm"/>
              <a:tailEnd type="none" len="sm" w="sm"/>
            </a:ln>
          </p:spPr>
        </p:sp>
      </p:grpSp>
      <p:sp>
        <p:nvSpPr>
          <p:cNvPr name="TextBox 17" id="17"/>
          <p:cNvSpPr txBox="true"/>
          <p:nvPr/>
        </p:nvSpPr>
        <p:spPr>
          <a:xfrm rot="0">
            <a:off x="10568480" y="2952966"/>
            <a:ext cx="6178314" cy="5059680"/>
          </a:xfrm>
          <a:prstGeom prst="rect">
            <a:avLst/>
          </a:prstGeom>
        </p:spPr>
        <p:txBody>
          <a:bodyPr anchor="t" rtlCol="false" tIns="0" lIns="0" bIns="0" rIns="0">
            <a:spAutoFit/>
          </a:bodyPr>
          <a:lstStyle/>
          <a:p>
            <a:pPr algn="l">
              <a:lnSpc>
                <a:spcPts val="6750"/>
              </a:lnSpc>
            </a:pPr>
            <a:r>
              <a:rPr lang="en-US" sz="2700" spc="-108">
                <a:solidFill>
                  <a:srgbClr val="D8D8D8"/>
                </a:solidFill>
                <a:latin typeface="Poppins"/>
                <a:ea typeface="Poppins"/>
                <a:cs typeface="Poppins"/>
                <a:sym typeface="Poppins"/>
              </a:rPr>
              <a:t>Exploratory Data Analysis (EDA)</a:t>
            </a:r>
          </a:p>
          <a:p>
            <a:pPr algn="l">
              <a:lnSpc>
                <a:spcPts val="6750"/>
              </a:lnSpc>
            </a:pPr>
            <a:r>
              <a:rPr lang="en-US" sz="2700" spc="-108">
                <a:solidFill>
                  <a:srgbClr val="D8D8D8"/>
                </a:solidFill>
                <a:latin typeface="Poppins"/>
                <a:ea typeface="Poppins"/>
                <a:cs typeface="Poppins"/>
                <a:sym typeface="Poppins"/>
              </a:rPr>
              <a:t>Train the Models</a:t>
            </a:r>
          </a:p>
          <a:p>
            <a:pPr algn="l">
              <a:lnSpc>
                <a:spcPts val="6750"/>
              </a:lnSpc>
            </a:pPr>
            <a:r>
              <a:rPr lang="en-US" sz="2700" spc="-108">
                <a:solidFill>
                  <a:srgbClr val="D8D8D8"/>
                </a:solidFill>
                <a:latin typeface="Poppins"/>
                <a:ea typeface="Poppins"/>
                <a:cs typeface="Poppins"/>
                <a:sym typeface="Poppins"/>
              </a:rPr>
              <a:t>Predict and Evaluate Models</a:t>
            </a:r>
          </a:p>
          <a:p>
            <a:pPr algn="l">
              <a:lnSpc>
                <a:spcPts val="6750"/>
              </a:lnSpc>
            </a:pPr>
            <a:r>
              <a:rPr lang="en-US" sz="2700" spc="-108">
                <a:solidFill>
                  <a:srgbClr val="D8D8D8"/>
                </a:solidFill>
                <a:latin typeface="Poppins"/>
                <a:ea typeface="Poppins"/>
                <a:cs typeface="Poppins"/>
                <a:sym typeface="Poppins"/>
              </a:rPr>
              <a:t>Data Visualization</a:t>
            </a:r>
          </a:p>
          <a:p>
            <a:pPr algn="l">
              <a:lnSpc>
                <a:spcPts val="6750"/>
              </a:lnSpc>
            </a:pPr>
            <a:r>
              <a:rPr lang="en-US" sz="2700" spc="-108">
                <a:solidFill>
                  <a:srgbClr val="D8D8D8"/>
                </a:solidFill>
                <a:latin typeface="Poppins"/>
                <a:ea typeface="Poppins"/>
                <a:cs typeface="Poppins"/>
                <a:sym typeface="Poppins"/>
              </a:rPr>
              <a:t>Conclusion</a:t>
            </a:r>
          </a:p>
          <a:p>
            <a:pPr algn="l">
              <a:lnSpc>
                <a:spcPts val="6750"/>
              </a:lnSpc>
            </a:pPr>
          </a:p>
        </p:txBody>
      </p:sp>
      <p:sp>
        <p:nvSpPr>
          <p:cNvPr name="TextBox 18" id="18"/>
          <p:cNvSpPr txBox="true"/>
          <p:nvPr/>
        </p:nvSpPr>
        <p:spPr>
          <a:xfrm rot="0">
            <a:off x="9932556" y="2952966"/>
            <a:ext cx="635923" cy="5059680"/>
          </a:xfrm>
          <a:prstGeom prst="rect">
            <a:avLst/>
          </a:prstGeom>
        </p:spPr>
        <p:txBody>
          <a:bodyPr anchor="t" rtlCol="false" tIns="0" lIns="0" bIns="0" rIns="0">
            <a:spAutoFit/>
          </a:bodyPr>
          <a:lstStyle/>
          <a:p>
            <a:pPr algn="l">
              <a:lnSpc>
                <a:spcPts val="6750"/>
              </a:lnSpc>
            </a:pPr>
            <a:r>
              <a:rPr lang="en-US" sz="2700" spc="-108">
                <a:solidFill>
                  <a:srgbClr val="F3DD52"/>
                </a:solidFill>
                <a:latin typeface="Poppins"/>
                <a:ea typeface="Poppins"/>
                <a:cs typeface="Poppins"/>
                <a:sym typeface="Poppins"/>
              </a:rPr>
              <a:t>07.</a:t>
            </a:r>
          </a:p>
          <a:p>
            <a:pPr algn="l">
              <a:lnSpc>
                <a:spcPts val="6750"/>
              </a:lnSpc>
            </a:pPr>
            <a:r>
              <a:rPr lang="en-US" sz="2700" spc="-108">
                <a:solidFill>
                  <a:srgbClr val="F3DD52"/>
                </a:solidFill>
                <a:latin typeface="Poppins"/>
                <a:ea typeface="Poppins"/>
                <a:cs typeface="Poppins"/>
                <a:sym typeface="Poppins"/>
              </a:rPr>
              <a:t>08.</a:t>
            </a:r>
          </a:p>
          <a:p>
            <a:pPr algn="l">
              <a:lnSpc>
                <a:spcPts val="6750"/>
              </a:lnSpc>
            </a:pPr>
            <a:r>
              <a:rPr lang="en-US" sz="2700" spc="-108">
                <a:solidFill>
                  <a:srgbClr val="F3DD52"/>
                </a:solidFill>
                <a:latin typeface="Poppins"/>
                <a:ea typeface="Poppins"/>
                <a:cs typeface="Poppins"/>
                <a:sym typeface="Poppins"/>
              </a:rPr>
              <a:t>09.</a:t>
            </a:r>
          </a:p>
          <a:p>
            <a:pPr algn="l">
              <a:lnSpc>
                <a:spcPts val="6750"/>
              </a:lnSpc>
            </a:pPr>
            <a:r>
              <a:rPr lang="en-US" sz="2700" spc="-108">
                <a:solidFill>
                  <a:srgbClr val="F3DD52"/>
                </a:solidFill>
                <a:latin typeface="Poppins"/>
                <a:ea typeface="Poppins"/>
                <a:cs typeface="Poppins"/>
                <a:sym typeface="Poppins"/>
              </a:rPr>
              <a:t>10.</a:t>
            </a:r>
          </a:p>
          <a:p>
            <a:pPr algn="l">
              <a:lnSpc>
                <a:spcPts val="6750"/>
              </a:lnSpc>
            </a:pPr>
            <a:r>
              <a:rPr lang="en-US" sz="2700" spc="-108">
                <a:solidFill>
                  <a:srgbClr val="F3DD52"/>
                </a:solidFill>
                <a:latin typeface="Poppins"/>
                <a:ea typeface="Poppins"/>
                <a:cs typeface="Poppins"/>
                <a:sym typeface="Poppins"/>
              </a:rPr>
              <a:t>11.</a:t>
            </a:r>
          </a:p>
          <a:p>
            <a:pPr algn="l">
              <a:lnSpc>
                <a:spcPts val="6750"/>
              </a:lnSpc>
            </a:pPr>
          </a:p>
        </p:txBody>
      </p:sp>
      <p:sp>
        <p:nvSpPr>
          <p:cNvPr name="AutoShape 19" id="19"/>
          <p:cNvSpPr/>
          <p:nvPr/>
        </p:nvSpPr>
        <p:spPr>
          <a:xfrm>
            <a:off x="9802175" y="3934951"/>
            <a:ext cx="6943902" cy="0"/>
          </a:xfrm>
          <a:prstGeom prst="line">
            <a:avLst/>
          </a:prstGeom>
          <a:ln cap="flat" w="19050">
            <a:solidFill>
              <a:srgbClr val="37B594"/>
            </a:solidFill>
            <a:prstDash val="solid"/>
            <a:headEnd type="none" len="sm" w="sm"/>
            <a:tailEnd type="none" len="sm" w="sm"/>
          </a:ln>
        </p:spPr>
      </p:sp>
      <p:sp>
        <p:nvSpPr>
          <p:cNvPr name="AutoShape 20" id="20"/>
          <p:cNvSpPr/>
          <p:nvPr/>
        </p:nvSpPr>
        <p:spPr>
          <a:xfrm>
            <a:off x="9802175" y="4830301"/>
            <a:ext cx="6943517" cy="0"/>
          </a:xfrm>
          <a:prstGeom prst="line">
            <a:avLst/>
          </a:prstGeom>
          <a:ln cap="flat" w="19050">
            <a:solidFill>
              <a:srgbClr val="37B594"/>
            </a:solidFill>
            <a:prstDash val="solid"/>
            <a:headEnd type="none" len="sm" w="sm"/>
            <a:tailEnd type="none" len="sm" w="sm"/>
          </a:ln>
        </p:spPr>
      </p:sp>
      <p:sp>
        <p:nvSpPr>
          <p:cNvPr name="AutoShape 21" id="21"/>
          <p:cNvSpPr/>
          <p:nvPr/>
        </p:nvSpPr>
        <p:spPr>
          <a:xfrm>
            <a:off x="9802175" y="5725651"/>
            <a:ext cx="6943042" cy="0"/>
          </a:xfrm>
          <a:prstGeom prst="line">
            <a:avLst/>
          </a:prstGeom>
          <a:ln cap="flat" w="19050">
            <a:solidFill>
              <a:srgbClr val="37B594"/>
            </a:solidFill>
            <a:prstDash val="solid"/>
            <a:headEnd type="none" len="sm" w="sm"/>
            <a:tailEnd type="none" len="sm" w="sm"/>
          </a:ln>
        </p:spPr>
      </p:sp>
      <p:sp>
        <p:nvSpPr>
          <p:cNvPr name="AutoShape 22" id="22"/>
          <p:cNvSpPr/>
          <p:nvPr/>
        </p:nvSpPr>
        <p:spPr>
          <a:xfrm flipV="true">
            <a:off x="9802175" y="6508320"/>
            <a:ext cx="6943042" cy="0"/>
          </a:xfrm>
          <a:prstGeom prst="line">
            <a:avLst/>
          </a:prstGeom>
          <a:ln cap="flat" w="19050">
            <a:solidFill>
              <a:srgbClr val="37B594"/>
            </a:solidFill>
            <a:prstDash val="solid"/>
            <a:headEnd type="none" len="sm" w="sm"/>
            <a:tailEnd type="none" len="sm" w="sm"/>
          </a:ln>
        </p:spPr>
      </p:sp>
      <p:sp>
        <p:nvSpPr>
          <p:cNvPr name="AutoShape 23" id="23"/>
          <p:cNvSpPr/>
          <p:nvPr/>
        </p:nvSpPr>
        <p:spPr>
          <a:xfrm>
            <a:off x="9802162" y="7444690"/>
            <a:ext cx="6943042" cy="9525"/>
          </a:xfrm>
          <a:prstGeom prst="line">
            <a:avLst/>
          </a:prstGeom>
          <a:ln cap="flat" w="19050">
            <a:solidFill>
              <a:srgbClr val="37B594"/>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191296">
            <a:off x="952454" y="-3750886"/>
            <a:ext cx="15504871" cy="15485490"/>
          </a:xfrm>
          <a:custGeom>
            <a:avLst/>
            <a:gdLst/>
            <a:ahLst/>
            <a:cxnLst/>
            <a:rect r="r" b="b" t="t" l="l"/>
            <a:pathLst>
              <a:path h="15485490" w="15504871">
                <a:moveTo>
                  <a:pt x="0" y="0"/>
                </a:moveTo>
                <a:lnTo>
                  <a:pt x="15504871" y="0"/>
                </a:lnTo>
                <a:lnTo>
                  <a:pt x="15504871" y="15485490"/>
                </a:lnTo>
                <a:lnTo>
                  <a:pt x="0" y="15485490"/>
                </a:lnTo>
                <a:lnTo>
                  <a:pt x="0" y="0"/>
                </a:lnTo>
                <a:close/>
              </a:path>
            </a:pathLst>
          </a:custGeom>
          <a:blipFill>
            <a:blip r:embed="rId2"/>
            <a:stretch>
              <a:fillRect l="0" t="0" r="0" b="0"/>
            </a:stretch>
          </a:blipFill>
        </p:spPr>
      </p:sp>
      <p:sp>
        <p:nvSpPr>
          <p:cNvPr name="Freeform 3" id="3"/>
          <p:cNvSpPr/>
          <p:nvPr/>
        </p:nvSpPr>
        <p:spPr>
          <a:xfrm flipH="false" flipV="false" rot="-9088373">
            <a:off x="-971289" y="-5056893"/>
            <a:ext cx="13128058" cy="13966019"/>
          </a:xfrm>
          <a:custGeom>
            <a:avLst/>
            <a:gdLst/>
            <a:ahLst/>
            <a:cxnLst/>
            <a:rect r="r" b="b" t="t" l="l"/>
            <a:pathLst>
              <a:path h="13966019" w="13128058">
                <a:moveTo>
                  <a:pt x="0" y="0"/>
                </a:moveTo>
                <a:lnTo>
                  <a:pt x="13128058" y="0"/>
                </a:lnTo>
                <a:lnTo>
                  <a:pt x="13128058" y="13966020"/>
                </a:lnTo>
                <a:lnTo>
                  <a:pt x="0" y="13966020"/>
                </a:lnTo>
                <a:lnTo>
                  <a:pt x="0" y="0"/>
                </a:lnTo>
                <a:close/>
              </a:path>
            </a:pathLst>
          </a:custGeom>
          <a:blipFill>
            <a:blip r:embed="rId3">
              <a:alphaModFix amt="65999"/>
            </a:blip>
            <a:stretch>
              <a:fillRect l="0" t="0" r="0" b="0"/>
            </a:stretch>
          </a:blipFill>
        </p:spPr>
      </p:sp>
      <p:sp>
        <p:nvSpPr>
          <p:cNvPr name="Freeform 4" id="4"/>
          <p:cNvSpPr/>
          <p:nvPr/>
        </p:nvSpPr>
        <p:spPr>
          <a:xfrm flipH="false" flipV="false" rot="7677815">
            <a:off x="-3544375" y="-489091"/>
            <a:ext cx="10589272" cy="11265182"/>
          </a:xfrm>
          <a:custGeom>
            <a:avLst/>
            <a:gdLst/>
            <a:ahLst/>
            <a:cxnLst/>
            <a:rect r="r" b="b" t="t" l="l"/>
            <a:pathLst>
              <a:path h="11265182" w="10589272">
                <a:moveTo>
                  <a:pt x="0" y="0"/>
                </a:moveTo>
                <a:lnTo>
                  <a:pt x="10589272" y="0"/>
                </a:lnTo>
                <a:lnTo>
                  <a:pt x="10589272" y="11265182"/>
                </a:lnTo>
                <a:lnTo>
                  <a:pt x="0" y="11265182"/>
                </a:lnTo>
                <a:lnTo>
                  <a:pt x="0" y="0"/>
                </a:lnTo>
                <a:close/>
              </a:path>
            </a:pathLst>
          </a:custGeom>
          <a:blipFill>
            <a:blip r:embed="rId3">
              <a:alphaModFix amt="55000"/>
            </a:blip>
            <a:stretch>
              <a:fillRect l="0" t="0" r="0" b="0"/>
            </a:stretch>
          </a:blipFill>
        </p:spPr>
      </p:sp>
      <p:grpSp>
        <p:nvGrpSpPr>
          <p:cNvPr name="Group 5" id="5"/>
          <p:cNvGrpSpPr/>
          <p:nvPr/>
        </p:nvGrpSpPr>
        <p:grpSpPr>
          <a:xfrm rot="0">
            <a:off x="11366502" y="-910555"/>
            <a:ext cx="9365120" cy="11197555"/>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617" t="0" r="-7949" b="0"/>
              </a:stretch>
            </a:blipFill>
          </p:spPr>
        </p:sp>
      </p:grpSp>
      <p:sp>
        <p:nvSpPr>
          <p:cNvPr name="Freeform 7" id="7"/>
          <p:cNvSpPr/>
          <p:nvPr/>
        </p:nvSpPr>
        <p:spPr>
          <a:xfrm flipH="false" flipV="false" rot="0">
            <a:off x="589655"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5"/>
            <a:stretch>
              <a:fillRect l="0" t="0" r="0" b="0"/>
            </a:stretch>
          </a:blipFill>
        </p:spPr>
      </p:sp>
      <p:sp>
        <p:nvSpPr>
          <p:cNvPr name="TextBox 8" id="8"/>
          <p:cNvSpPr txBox="true"/>
          <p:nvPr/>
        </p:nvSpPr>
        <p:spPr>
          <a:xfrm rot="0">
            <a:off x="1028700" y="3046274"/>
            <a:ext cx="13011920" cy="2092324"/>
          </a:xfrm>
          <a:prstGeom prst="rect">
            <a:avLst/>
          </a:prstGeom>
        </p:spPr>
        <p:txBody>
          <a:bodyPr anchor="t" rtlCol="false" tIns="0" lIns="0" bIns="0" rIns="0">
            <a:spAutoFit/>
          </a:bodyPr>
          <a:lstStyle/>
          <a:p>
            <a:pPr algn="l">
              <a:lnSpc>
                <a:spcPts val="12999"/>
              </a:lnSpc>
            </a:pPr>
            <a:r>
              <a:rPr lang="en-US" sz="12999" spc="-519">
                <a:solidFill>
                  <a:srgbClr val="FFFFFF"/>
                </a:solidFill>
                <a:latin typeface="Agrandir"/>
                <a:ea typeface="Agrandir"/>
                <a:cs typeface="Agrandir"/>
                <a:sym typeface="Agrandir"/>
              </a:rPr>
              <a:t>Thank You</a:t>
            </a:r>
          </a:p>
        </p:txBody>
      </p:sp>
      <p:sp>
        <p:nvSpPr>
          <p:cNvPr name="TextBox 9" id="9"/>
          <p:cNvSpPr txBox="true"/>
          <p:nvPr/>
        </p:nvSpPr>
        <p:spPr>
          <a:xfrm rot="0">
            <a:off x="1018270" y="4848225"/>
            <a:ext cx="10348231" cy="542925"/>
          </a:xfrm>
          <a:prstGeom prst="rect">
            <a:avLst/>
          </a:prstGeom>
        </p:spPr>
        <p:txBody>
          <a:bodyPr anchor="t" rtlCol="false" tIns="0" lIns="0" bIns="0" rIns="0">
            <a:spAutoFit/>
          </a:bodyPr>
          <a:lstStyle/>
          <a:p>
            <a:pPr algn="l">
              <a:lnSpc>
                <a:spcPts val="2100"/>
              </a:lnSpc>
            </a:pPr>
            <a:r>
              <a:rPr lang="en-US" sz="1500" i="true" spc="256">
                <a:solidFill>
                  <a:srgbClr val="F6F6F6"/>
                </a:solidFill>
                <a:latin typeface="Poppins Italics"/>
                <a:ea typeface="Poppins Italics"/>
                <a:cs typeface="Poppins Italics"/>
                <a:sym typeface="Poppins Italics"/>
              </a:rPr>
              <a:t>It means a lot that you took the time to explore this presentation. </a:t>
            </a:r>
          </a:p>
          <a:p>
            <a:pPr algn="l">
              <a:lnSpc>
                <a:spcPts val="2100"/>
              </a:lnSpc>
            </a:pPr>
            <a:r>
              <a:rPr lang="en-US" sz="1500" i="true" spc="256">
                <a:solidFill>
                  <a:srgbClr val="F6F6F6"/>
                </a:solidFill>
                <a:latin typeface="Poppins Italics"/>
                <a:ea typeface="Poppins Italics"/>
                <a:cs typeface="Poppins Italics"/>
                <a:sym typeface="Poppins Italics"/>
              </a:rPr>
              <a:t>I hope it was insightful, and I welcome any questions or discussions!</a:t>
            </a:r>
          </a:p>
        </p:txBody>
      </p:sp>
      <p:grpSp>
        <p:nvGrpSpPr>
          <p:cNvPr name="Group 10" id="10"/>
          <p:cNvGrpSpPr/>
          <p:nvPr/>
        </p:nvGrpSpPr>
        <p:grpSpPr>
          <a:xfrm rot="0">
            <a:off x="1028700" y="6842481"/>
            <a:ext cx="3267532" cy="283945"/>
            <a:chOff x="0" y="0"/>
            <a:chExt cx="4356709" cy="378593"/>
          </a:xfrm>
        </p:grpSpPr>
        <p:sp>
          <p:nvSpPr>
            <p:cNvPr name="Freeform 11" id="11"/>
            <p:cNvSpPr/>
            <p:nvPr/>
          </p:nvSpPr>
          <p:spPr>
            <a:xfrm flipH="false" flipV="false" rot="0">
              <a:off x="0" y="34638"/>
              <a:ext cx="482367" cy="309318"/>
            </a:xfrm>
            <a:custGeom>
              <a:avLst/>
              <a:gdLst/>
              <a:ahLst/>
              <a:cxnLst/>
              <a:rect r="r" b="b" t="t" l="l"/>
              <a:pathLst>
                <a:path h="309318" w="482367">
                  <a:moveTo>
                    <a:pt x="0" y="0"/>
                  </a:moveTo>
                  <a:lnTo>
                    <a:pt x="482367" y="0"/>
                  </a:lnTo>
                  <a:lnTo>
                    <a:pt x="482367" y="309317"/>
                  </a:lnTo>
                  <a:lnTo>
                    <a:pt x="0" y="3093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09367" y="-123825"/>
              <a:ext cx="3747343" cy="502418"/>
            </a:xfrm>
            <a:prstGeom prst="rect">
              <a:avLst/>
            </a:prstGeom>
          </p:spPr>
          <p:txBody>
            <a:bodyPr anchor="t" rtlCol="false" tIns="0" lIns="0" bIns="0" rIns="0">
              <a:spAutoFit/>
            </a:bodyPr>
            <a:lstStyle/>
            <a:p>
              <a:pPr algn="l" marL="0" indent="0" lvl="0">
                <a:lnSpc>
                  <a:spcPts val="3306"/>
                </a:lnSpc>
                <a:spcBef>
                  <a:spcPct val="0"/>
                </a:spcBef>
              </a:pPr>
              <a:r>
                <a:rPr lang="en-US" sz="1878">
                  <a:solidFill>
                    <a:srgbClr val="F6F6F6"/>
                  </a:solidFill>
                  <a:latin typeface="Poppins"/>
                  <a:ea typeface="Poppins"/>
                  <a:cs typeface="Poppins"/>
                  <a:sym typeface="Poppins"/>
                </a:rPr>
                <a:t>deviadns1@gmail.com</a:t>
              </a:r>
            </a:p>
          </p:txBody>
        </p:sp>
      </p:grpSp>
      <p:grpSp>
        <p:nvGrpSpPr>
          <p:cNvPr name="Group 13" id="13"/>
          <p:cNvGrpSpPr/>
          <p:nvPr/>
        </p:nvGrpSpPr>
        <p:grpSpPr>
          <a:xfrm rot="0">
            <a:off x="1028700" y="6317523"/>
            <a:ext cx="2043137" cy="292681"/>
            <a:chOff x="0" y="0"/>
            <a:chExt cx="2724182" cy="390242"/>
          </a:xfrm>
        </p:grpSpPr>
        <p:sp>
          <p:nvSpPr>
            <p:cNvPr name="Freeform 14" id="14"/>
            <p:cNvSpPr/>
            <p:nvPr/>
          </p:nvSpPr>
          <p:spPr>
            <a:xfrm flipH="false" flipV="false" rot="0">
              <a:off x="0" y="0"/>
              <a:ext cx="390242" cy="390242"/>
            </a:xfrm>
            <a:custGeom>
              <a:avLst/>
              <a:gdLst/>
              <a:ahLst/>
              <a:cxnLst/>
              <a:rect r="r" b="b" t="t" l="l"/>
              <a:pathLst>
                <a:path h="390242" w="390242">
                  <a:moveTo>
                    <a:pt x="0" y="0"/>
                  </a:moveTo>
                  <a:lnTo>
                    <a:pt x="390242" y="0"/>
                  </a:lnTo>
                  <a:lnTo>
                    <a:pt x="390242" y="390242"/>
                  </a:lnTo>
                  <a:lnTo>
                    <a:pt x="0" y="390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563304" y="-118001"/>
              <a:ext cx="2160878" cy="502418"/>
            </a:xfrm>
            <a:prstGeom prst="rect">
              <a:avLst/>
            </a:prstGeom>
          </p:spPr>
          <p:txBody>
            <a:bodyPr anchor="t" rtlCol="false" tIns="0" lIns="0" bIns="0" rIns="0">
              <a:spAutoFit/>
            </a:bodyPr>
            <a:lstStyle/>
            <a:p>
              <a:pPr algn="l" marL="0" indent="0" lvl="0">
                <a:lnSpc>
                  <a:spcPts val="3306"/>
                </a:lnSpc>
                <a:spcBef>
                  <a:spcPct val="0"/>
                </a:spcBef>
              </a:pPr>
              <a:r>
                <a:rPr lang="en-US" sz="1878">
                  <a:solidFill>
                    <a:srgbClr val="F6F6F6"/>
                  </a:solidFill>
                  <a:latin typeface="Poppins"/>
                  <a:ea typeface="Poppins"/>
                  <a:cs typeface="Poppins"/>
                  <a:sym typeface="Poppins"/>
                </a:rPr>
                <a:t>@deviadns</a:t>
              </a:r>
            </a:p>
          </p:txBody>
        </p:sp>
      </p:grpSp>
      <p:grpSp>
        <p:nvGrpSpPr>
          <p:cNvPr name="Group 16" id="16"/>
          <p:cNvGrpSpPr/>
          <p:nvPr/>
        </p:nvGrpSpPr>
        <p:grpSpPr>
          <a:xfrm rot="0">
            <a:off x="6192386" y="6317523"/>
            <a:ext cx="4420543" cy="295278"/>
            <a:chOff x="0" y="0"/>
            <a:chExt cx="5894057" cy="393704"/>
          </a:xfrm>
        </p:grpSpPr>
        <p:sp>
          <p:nvSpPr>
            <p:cNvPr name="Freeform 17" id="17"/>
            <p:cNvSpPr/>
            <p:nvPr/>
          </p:nvSpPr>
          <p:spPr>
            <a:xfrm flipH="false" flipV="false" rot="0">
              <a:off x="0" y="3462"/>
              <a:ext cx="390242" cy="390242"/>
            </a:xfrm>
            <a:custGeom>
              <a:avLst/>
              <a:gdLst/>
              <a:ahLst/>
              <a:cxnLst/>
              <a:rect r="r" b="b" t="t" l="l"/>
              <a:pathLst>
                <a:path h="390242" w="390242">
                  <a:moveTo>
                    <a:pt x="0" y="0"/>
                  </a:moveTo>
                  <a:lnTo>
                    <a:pt x="390242" y="0"/>
                  </a:lnTo>
                  <a:lnTo>
                    <a:pt x="390242" y="390242"/>
                  </a:lnTo>
                  <a:lnTo>
                    <a:pt x="0" y="3902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563304" y="-123825"/>
              <a:ext cx="5330753" cy="502418"/>
            </a:xfrm>
            <a:prstGeom prst="rect">
              <a:avLst/>
            </a:prstGeom>
          </p:spPr>
          <p:txBody>
            <a:bodyPr anchor="t" rtlCol="false" tIns="0" lIns="0" bIns="0" rIns="0">
              <a:spAutoFit/>
            </a:bodyPr>
            <a:lstStyle/>
            <a:p>
              <a:pPr algn="l" marL="0" indent="0" lvl="0">
                <a:lnSpc>
                  <a:spcPts val="3306"/>
                </a:lnSpc>
                <a:spcBef>
                  <a:spcPct val="0"/>
                </a:spcBef>
              </a:pPr>
              <a:r>
                <a:rPr lang="en-US" sz="1878" u="sng">
                  <a:solidFill>
                    <a:srgbClr val="F6F6F6"/>
                  </a:solidFill>
                  <a:latin typeface="Poppins"/>
                  <a:ea typeface="Poppins"/>
                  <a:cs typeface="Poppins"/>
                  <a:sym typeface="Poppins"/>
                  <a:hlinkClick r:id="rId12" tooltip="https://www.linkedin.com/in/deviandinisastro/"/>
                </a:rPr>
                <a:t>linkedin.com/in/deviandinisastro</a:t>
              </a:r>
            </a:p>
          </p:txBody>
        </p:sp>
      </p:grpSp>
      <p:grpSp>
        <p:nvGrpSpPr>
          <p:cNvPr name="Group 19" id="19"/>
          <p:cNvGrpSpPr/>
          <p:nvPr/>
        </p:nvGrpSpPr>
        <p:grpSpPr>
          <a:xfrm rot="0">
            <a:off x="6208376" y="6842481"/>
            <a:ext cx="4404553" cy="283945"/>
            <a:chOff x="0" y="0"/>
            <a:chExt cx="5872737" cy="378593"/>
          </a:xfrm>
        </p:grpSpPr>
        <p:sp>
          <p:nvSpPr>
            <p:cNvPr name="Freeform 20" id="20"/>
            <p:cNvSpPr/>
            <p:nvPr/>
          </p:nvSpPr>
          <p:spPr>
            <a:xfrm flipH="false" flipV="false" rot="0">
              <a:off x="0" y="6306"/>
              <a:ext cx="367173" cy="367173"/>
            </a:xfrm>
            <a:custGeom>
              <a:avLst/>
              <a:gdLst/>
              <a:ahLst/>
              <a:cxnLst/>
              <a:rect r="r" b="b" t="t" l="l"/>
              <a:pathLst>
                <a:path h="367173" w="367173">
                  <a:moveTo>
                    <a:pt x="0" y="0"/>
                  </a:moveTo>
                  <a:lnTo>
                    <a:pt x="367173" y="0"/>
                  </a:lnTo>
                  <a:lnTo>
                    <a:pt x="367173" y="367173"/>
                  </a:lnTo>
                  <a:lnTo>
                    <a:pt x="0" y="3671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551770" y="-123825"/>
              <a:ext cx="5320967" cy="502418"/>
            </a:xfrm>
            <a:prstGeom prst="rect">
              <a:avLst/>
            </a:prstGeom>
          </p:spPr>
          <p:txBody>
            <a:bodyPr anchor="t" rtlCol="false" tIns="0" lIns="0" bIns="0" rIns="0">
              <a:spAutoFit/>
            </a:bodyPr>
            <a:lstStyle/>
            <a:p>
              <a:pPr algn="l" marL="0" indent="0" lvl="0">
                <a:lnSpc>
                  <a:spcPts val="3306"/>
                </a:lnSpc>
                <a:spcBef>
                  <a:spcPct val="0"/>
                </a:spcBef>
              </a:pPr>
              <a:r>
                <a:rPr lang="en-US" sz="1878" u="sng">
                  <a:solidFill>
                    <a:srgbClr val="F6F6F6"/>
                  </a:solidFill>
                  <a:latin typeface="Poppins"/>
                  <a:ea typeface="Poppins"/>
                  <a:cs typeface="Poppins"/>
                  <a:sym typeface="Poppins"/>
                  <a:hlinkClick r:id="rId15" tooltip="https://github.com/deviandinisastro"/>
                </a:rPr>
                <a:t>github.com/deviandinisastro</a:t>
              </a:r>
            </a:p>
          </p:txBody>
        </p:sp>
      </p:grpSp>
    </p:spTree>
  </p:cSld>
  <p:clrMapOvr>
    <a:masterClrMapping/>
  </p:clrMapOvr>
  <p:transition spd="fast">
    <p:cover di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705605">
            <a:off x="-1218398" y="-35862"/>
            <a:ext cx="14220834" cy="14203058"/>
          </a:xfrm>
          <a:custGeom>
            <a:avLst/>
            <a:gdLst/>
            <a:ahLst/>
            <a:cxnLst/>
            <a:rect r="r" b="b" t="t" l="l"/>
            <a:pathLst>
              <a:path h="14203058" w="14220834">
                <a:moveTo>
                  <a:pt x="0" y="0"/>
                </a:moveTo>
                <a:lnTo>
                  <a:pt x="14220834" y="0"/>
                </a:lnTo>
                <a:lnTo>
                  <a:pt x="14220834" y="14203058"/>
                </a:lnTo>
                <a:lnTo>
                  <a:pt x="0" y="14203058"/>
                </a:lnTo>
                <a:lnTo>
                  <a:pt x="0" y="0"/>
                </a:lnTo>
                <a:close/>
              </a:path>
            </a:pathLst>
          </a:custGeom>
          <a:blipFill>
            <a:blip r:embed="rId2"/>
            <a:stretch>
              <a:fillRect l="0" t="0" r="0" b="0"/>
            </a:stretch>
          </a:blipFill>
        </p:spPr>
      </p:sp>
      <p:sp>
        <p:nvSpPr>
          <p:cNvPr name="Freeform 3" id="3"/>
          <p:cNvSpPr/>
          <p:nvPr/>
        </p:nvSpPr>
        <p:spPr>
          <a:xfrm flipH="false" flipV="false" rot="1794495">
            <a:off x="-2433750" y="-4415903"/>
            <a:ext cx="10589272" cy="11265182"/>
          </a:xfrm>
          <a:custGeom>
            <a:avLst/>
            <a:gdLst/>
            <a:ahLst/>
            <a:cxnLst/>
            <a:rect r="r" b="b" t="t" l="l"/>
            <a:pathLst>
              <a:path h="11265182" w="10589272">
                <a:moveTo>
                  <a:pt x="0" y="0"/>
                </a:moveTo>
                <a:lnTo>
                  <a:pt x="10589271" y="0"/>
                </a:lnTo>
                <a:lnTo>
                  <a:pt x="10589271" y="11265183"/>
                </a:lnTo>
                <a:lnTo>
                  <a:pt x="0" y="11265183"/>
                </a:lnTo>
                <a:lnTo>
                  <a:pt x="0" y="0"/>
                </a:lnTo>
                <a:close/>
              </a:path>
            </a:pathLst>
          </a:custGeom>
          <a:blipFill>
            <a:blip r:embed="rId3">
              <a:alphaModFix amt="55000"/>
            </a:blip>
            <a:stretch>
              <a:fillRect l="0" t="0" r="0" b="0"/>
            </a:stretch>
          </a:blipFill>
        </p:spPr>
      </p:sp>
      <p:grpSp>
        <p:nvGrpSpPr>
          <p:cNvPr name="Group 4" id="4"/>
          <p:cNvGrpSpPr/>
          <p:nvPr/>
        </p:nvGrpSpPr>
        <p:grpSpPr>
          <a:xfrm rot="0">
            <a:off x="11174446" y="-869725"/>
            <a:ext cx="10494310" cy="15163105"/>
            <a:chOff x="0" y="0"/>
            <a:chExt cx="4356481" cy="6294628"/>
          </a:xfrm>
        </p:grpSpPr>
        <p:sp>
          <p:nvSpPr>
            <p:cNvPr name="Freeform 5" id="5"/>
            <p:cNvSpPr/>
            <p:nvPr/>
          </p:nvSpPr>
          <p:spPr>
            <a:xfrm flipH="false" flipV="false" rot="0">
              <a:off x="-31496" y="-27432"/>
              <a:ext cx="4387850" cy="6322060"/>
            </a:xfrm>
            <a:custGeom>
              <a:avLst/>
              <a:gdLst/>
              <a:ahLst/>
              <a:cxnLst/>
              <a:rect r="r" b="b" t="t" l="l"/>
              <a:pathLst>
                <a:path h="6322060" w="4387850">
                  <a:moveTo>
                    <a:pt x="4102481" y="509397"/>
                  </a:moveTo>
                  <a:cubicBezTo>
                    <a:pt x="4259453" y="543560"/>
                    <a:pt x="4387850" y="702945"/>
                    <a:pt x="4387850" y="863600"/>
                  </a:cubicBezTo>
                  <a:lnTo>
                    <a:pt x="4387850" y="6029960"/>
                  </a:lnTo>
                  <a:cubicBezTo>
                    <a:pt x="4387850" y="6190615"/>
                    <a:pt x="4256405" y="6322060"/>
                    <a:pt x="4095750" y="6322060"/>
                  </a:cubicBezTo>
                  <a:lnTo>
                    <a:pt x="258699" y="6322060"/>
                  </a:lnTo>
                  <a:cubicBezTo>
                    <a:pt x="98044" y="6322060"/>
                    <a:pt x="0" y="6194933"/>
                    <a:pt x="40767" y="6039485"/>
                  </a:cubicBezTo>
                  <a:lnTo>
                    <a:pt x="1560449" y="254508"/>
                  </a:lnTo>
                  <a:cubicBezTo>
                    <a:pt x="1601216" y="99187"/>
                    <a:pt x="1763141" y="0"/>
                    <a:pt x="1920113" y="34163"/>
                  </a:cubicBezTo>
                  <a:lnTo>
                    <a:pt x="4102481" y="509397"/>
                  </a:lnTo>
                  <a:close/>
                </a:path>
              </a:pathLst>
            </a:custGeom>
            <a:blipFill>
              <a:blip r:embed="rId4"/>
              <a:stretch>
                <a:fillRect l="-20482" t="0" r="-4248" b="-15096"/>
              </a:stretch>
            </a:blipFill>
          </p:spPr>
        </p:sp>
      </p:grpSp>
      <p:pic>
        <p:nvPicPr>
          <p:cNvPr name="Picture 6" id="6"/>
          <p:cNvPicPr>
            <a:picLocks noChangeAspect="true"/>
          </p:cNvPicPr>
          <p:nvPr/>
        </p:nvPicPr>
        <p:blipFill>
          <a:blip r:embed="rId5"/>
          <a:srcRect l="0" t="0" r="0" b="0"/>
          <a:stretch>
            <a:fillRect/>
          </a:stretch>
        </p:blipFill>
        <p:spPr>
          <a:xfrm flipH="false" flipV="false" rot="0">
            <a:off x="1028700" y="3830023"/>
            <a:ext cx="278501" cy="278501"/>
          </a:xfrm>
          <a:prstGeom prst="rect">
            <a:avLst/>
          </a:prstGeom>
        </p:spPr>
      </p:pic>
      <p:sp>
        <p:nvSpPr>
          <p:cNvPr name="TextBox 7" id="7"/>
          <p:cNvSpPr txBox="true"/>
          <p:nvPr/>
        </p:nvSpPr>
        <p:spPr>
          <a:xfrm rot="0">
            <a:off x="1028700" y="1896382"/>
            <a:ext cx="8115300" cy="1289047"/>
          </a:xfrm>
          <a:prstGeom prst="rect">
            <a:avLst/>
          </a:prstGeom>
        </p:spPr>
        <p:txBody>
          <a:bodyPr anchor="t" rtlCol="false" tIns="0" lIns="0" bIns="0" rIns="0">
            <a:spAutoFit/>
          </a:bodyPr>
          <a:lstStyle/>
          <a:p>
            <a:pPr algn="l">
              <a:lnSpc>
                <a:spcPts val="7999"/>
              </a:lnSpc>
            </a:pPr>
            <a:r>
              <a:rPr lang="en-US" sz="7999" spc="-159">
                <a:solidFill>
                  <a:srgbClr val="F6F6F6"/>
                </a:solidFill>
                <a:latin typeface="Agrandir"/>
                <a:ea typeface="Agrandir"/>
                <a:cs typeface="Agrandir"/>
                <a:sym typeface="Agrandir"/>
              </a:rPr>
              <a:t>About Me</a:t>
            </a:r>
          </a:p>
        </p:txBody>
      </p:sp>
      <p:sp>
        <p:nvSpPr>
          <p:cNvPr name="TextBox 8" id="8"/>
          <p:cNvSpPr txBox="true"/>
          <p:nvPr/>
        </p:nvSpPr>
        <p:spPr>
          <a:xfrm rot="0">
            <a:off x="1568117" y="3446998"/>
            <a:ext cx="5777599" cy="901678"/>
          </a:xfrm>
          <a:prstGeom prst="rect">
            <a:avLst/>
          </a:prstGeom>
        </p:spPr>
        <p:txBody>
          <a:bodyPr anchor="t" rtlCol="false" tIns="0" lIns="0" bIns="0" rIns="0">
            <a:spAutoFit/>
          </a:bodyPr>
          <a:lstStyle/>
          <a:p>
            <a:pPr algn="l">
              <a:lnSpc>
                <a:spcPts val="7000"/>
              </a:lnSpc>
            </a:pPr>
            <a:r>
              <a:rPr lang="en-US" sz="5000" spc="-200">
                <a:solidFill>
                  <a:srgbClr val="F3DD52"/>
                </a:solidFill>
                <a:latin typeface="Poppins"/>
                <a:ea typeface="Poppins"/>
                <a:cs typeface="Poppins"/>
                <a:sym typeface="Poppins"/>
              </a:rPr>
              <a:t>Devi Andini Sastro</a:t>
            </a:r>
          </a:p>
        </p:txBody>
      </p:sp>
      <p:sp>
        <p:nvSpPr>
          <p:cNvPr name="Freeform 9" id="9"/>
          <p:cNvSpPr/>
          <p:nvPr/>
        </p:nvSpPr>
        <p:spPr>
          <a:xfrm flipH="false" flipV="false" rot="-8218177">
            <a:off x="8739479" y="3363987"/>
            <a:ext cx="11788206" cy="12540644"/>
          </a:xfrm>
          <a:custGeom>
            <a:avLst/>
            <a:gdLst/>
            <a:ahLst/>
            <a:cxnLst/>
            <a:rect r="r" b="b" t="t" l="l"/>
            <a:pathLst>
              <a:path h="12540644" w="11788206">
                <a:moveTo>
                  <a:pt x="0" y="0"/>
                </a:moveTo>
                <a:lnTo>
                  <a:pt x="11788205" y="0"/>
                </a:lnTo>
                <a:lnTo>
                  <a:pt x="11788205" y="12540644"/>
                </a:lnTo>
                <a:lnTo>
                  <a:pt x="0" y="12540644"/>
                </a:lnTo>
                <a:lnTo>
                  <a:pt x="0" y="0"/>
                </a:lnTo>
                <a:close/>
              </a:path>
            </a:pathLst>
          </a:custGeom>
          <a:blipFill>
            <a:blip r:embed="rId3">
              <a:alphaModFix amt="65999"/>
            </a:blip>
            <a:stretch>
              <a:fillRect l="0" t="0" r="0" b="0"/>
            </a:stretch>
          </a:blipFill>
        </p:spPr>
      </p:sp>
      <p:sp>
        <p:nvSpPr>
          <p:cNvPr name="TextBox 10" id="10"/>
          <p:cNvSpPr txBox="true"/>
          <p:nvPr/>
        </p:nvSpPr>
        <p:spPr>
          <a:xfrm rot="0">
            <a:off x="1028700" y="4598799"/>
            <a:ext cx="11047688" cy="4140333"/>
          </a:xfrm>
          <a:prstGeom prst="rect">
            <a:avLst/>
          </a:prstGeom>
        </p:spPr>
        <p:txBody>
          <a:bodyPr anchor="t" rtlCol="false" tIns="0" lIns="0" bIns="0" rIns="0">
            <a:spAutoFit/>
          </a:bodyPr>
          <a:lstStyle/>
          <a:p>
            <a:pPr algn="l">
              <a:lnSpc>
                <a:spcPts val="4109"/>
              </a:lnSpc>
            </a:pPr>
            <a:r>
              <a:rPr lang="en-US" sz="2935" spc="-117">
                <a:solidFill>
                  <a:srgbClr val="D8D8D8"/>
                </a:solidFill>
                <a:latin typeface="Poppins"/>
                <a:ea typeface="Poppins"/>
                <a:cs typeface="Poppins"/>
                <a:sym typeface="Poppins"/>
              </a:rPr>
              <a:t>An enthusiastic Information Systems student, driven by a love for technology and innovation. I am particularly interested in Data Science, Web Development, and UI/UX Design, where I strive to continuously enhance my skills and knowledge.</a:t>
            </a:r>
          </a:p>
          <a:p>
            <a:pPr algn="l">
              <a:lnSpc>
                <a:spcPts val="4109"/>
              </a:lnSpc>
            </a:pPr>
          </a:p>
          <a:p>
            <a:pPr algn="l">
              <a:lnSpc>
                <a:spcPts val="4109"/>
              </a:lnSpc>
            </a:pPr>
            <a:r>
              <a:rPr lang="en-US" sz="2935" spc="-117">
                <a:solidFill>
                  <a:srgbClr val="D8D8D8"/>
                </a:solidFill>
                <a:latin typeface="Poppins"/>
                <a:ea typeface="Poppins"/>
                <a:cs typeface="Poppins"/>
                <a:sym typeface="Poppins"/>
              </a:rPr>
              <a:t>My ambition is to bridge the gap between theory and practice, contributing to meaningful solutions that address real-world challenges in the tech industry.</a:t>
            </a:r>
          </a:p>
        </p:txBody>
      </p:sp>
      <p:sp>
        <p:nvSpPr>
          <p:cNvPr name="Freeform 11" id="11"/>
          <p:cNvSpPr/>
          <p:nvPr/>
        </p:nvSpPr>
        <p:spPr>
          <a:xfrm flipH="false" flipV="false" rot="0">
            <a:off x="589655"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6"/>
            <a:stretch>
              <a:fillRect l="0" t="0" r="0" b="0"/>
            </a:stretch>
          </a:blipFill>
        </p:spPr>
      </p:sp>
      <p:sp>
        <p:nvSpPr>
          <p:cNvPr name="Freeform 12" id="12"/>
          <p:cNvSpPr/>
          <p:nvPr/>
        </p:nvSpPr>
        <p:spPr>
          <a:xfrm flipH="false" flipV="false" rot="0">
            <a:off x="1028700" y="3838399"/>
            <a:ext cx="270126" cy="270126"/>
          </a:xfrm>
          <a:custGeom>
            <a:avLst/>
            <a:gdLst/>
            <a:ahLst/>
            <a:cxnLst/>
            <a:rect r="r" b="b" t="t" l="l"/>
            <a:pathLst>
              <a:path h="270126" w="270126">
                <a:moveTo>
                  <a:pt x="0" y="0"/>
                </a:moveTo>
                <a:lnTo>
                  <a:pt x="270126" y="0"/>
                </a:lnTo>
                <a:lnTo>
                  <a:pt x="270126" y="270126"/>
                </a:lnTo>
                <a:lnTo>
                  <a:pt x="0" y="2701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103251">
            <a:off x="-3788812" y="-3208980"/>
            <a:ext cx="14220834" cy="14203058"/>
          </a:xfrm>
          <a:custGeom>
            <a:avLst/>
            <a:gdLst/>
            <a:ahLst/>
            <a:cxnLst/>
            <a:rect r="r" b="b" t="t" l="l"/>
            <a:pathLst>
              <a:path h="14203058" w="14220834">
                <a:moveTo>
                  <a:pt x="0" y="0"/>
                </a:moveTo>
                <a:lnTo>
                  <a:pt x="14220834" y="0"/>
                </a:lnTo>
                <a:lnTo>
                  <a:pt x="14220834" y="14203058"/>
                </a:lnTo>
                <a:lnTo>
                  <a:pt x="0" y="14203058"/>
                </a:lnTo>
                <a:lnTo>
                  <a:pt x="0" y="0"/>
                </a:lnTo>
                <a:close/>
              </a:path>
            </a:pathLst>
          </a:custGeom>
          <a:blipFill>
            <a:blip r:embed="rId2"/>
            <a:stretch>
              <a:fillRect l="0" t="0" r="0" b="0"/>
            </a:stretch>
          </a:blipFill>
        </p:spPr>
      </p:sp>
      <p:sp>
        <p:nvSpPr>
          <p:cNvPr name="Freeform 3" id="3"/>
          <p:cNvSpPr/>
          <p:nvPr/>
        </p:nvSpPr>
        <p:spPr>
          <a:xfrm flipH="false" flipV="false" rot="-7047732">
            <a:off x="9319607" y="-3669847"/>
            <a:ext cx="10589272" cy="11265182"/>
          </a:xfrm>
          <a:custGeom>
            <a:avLst/>
            <a:gdLst/>
            <a:ahLst/>
            <a:cxnLst/>
            <a:rect r="r" b="b" t="t" l="l"/>
            <a:pathLst>
              <a:path h="11265182" w="10589272">
                <a:moveTo>
                  <a:pt x="0" y="0"/>
                </a:moveTo>
                <a:lnTo>
                  <a:pt x="10589272" y="0"/>
                </a:lnTo>
                <a:lnTo>
                  <a:pt x="10589272" y="11265182"/>
                </a:lnTo>
                <a:lnTo>
                  <a:pt x="0" y="11265182"/>
                </a:lnTo>
                <a:lnTo>
                  <a:pt x="0" y="0"/>
                </a:lnTo>
                <a:close/>
              </a:path>
            </a:pathLst>
          </a:custGeom>
          <a:blipFill>
            <a:blip r:embed="rId3">
              <a:alphaModFix amt="55000"/>
            </a:blip>
            <a:stretch>
              <a:fillRect l="0" t="0" r="0" b="0"/>
            </a:stretch>
          </a:blipFill>
        </p:spPr>
      </p:sp>
      <p:grpSp>
        <p:nvGrpSpPr>
          <p:cNvPr name="Group 4" id="4"/>
          <p:cNvGrpSpPr/>
          <p:nvPr/>
        </p:nvGrpSpPr>
        <p:grpSpPr>
          <a:xfrm rot="0">
            <a:off x="8527415" y="1457218"/>
            <a:ext cx="1233170" cy="270126"/>
            <a:chOff x="0" y="0"/>
            <a:chExt cx="1644226" cy="360167"/>
          </a:xfrm>
        </p:grpSpPr>
        <p:sp>
          <p:nvSpPr>
            <p:cNvPr name="Freeform 5" id="5"/>
            <p:cNvSpPr/>
            <p:nvPr/>
          </p:nvSpPr>
          <p:spPr>
            <a:xfrm flipH="false" flipV="false" rot="0">
              <a:off x="0" y="0"/>
              <a:ext cx="360167" cy="360167"/>
            </a:xfrm>
            <a:custGeom>
              <a:avLst/>
              <a:gdLst/>
              <a:ahLst/>
              <a:cxnLst/>
              <a:rect r="r" b="b" t="t" l="l"/>
              <a:pathLst>
                <a:path h="360167" w="360167">
                  <a:moveTo>
                    <a:pt x="0" y="0"/>
                  </a:moveTo>
                  <a:lnTo>
                    <a:pt x="360167" y="0"/>
                  </a:lnTo>
                  <a:lnTo>
                    <a:pt x="360167" y="360167"/>
                  </a:lnTo>
                  <a:lnTo>
                    <a:pt x="0" y="36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44492" y="0"/>
              <a:ext cx="360167" cy="360167"/>
            </a:xfrm>
            <a:custGeom>
              <a:avLst/>
              <a:gdLst/>
              <a:ahLst/>
              <a:cxnLst/>
              <a:rect r="r" b="b" t="t" l="l"/>
              <a:pathLst>
                <a:path h="360167" w="360167">
                  <a:moveTo>
                    <a:pt x="0" y="0"/>
                  </a:moveTo>
                  <a:lnTo>
                    <a:pt x="360167" y="0"/>
                  </a:lnTo>
                  <a:lnTo>
                    <a:pt x="360167" y="360167"/>
                  </a:lnTo>
                  <a:lnTo>
                    <a:pt x="0" y="36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84059" y="0"/>
              <a:ext cx="360167" cy="360167"/>
            </a:xfrm>
            <a:custGeom>
              <a:avLst/>
              <a:gdLst/>
              <a:ahLst/>
              <a:cxnLst/>
              <a:rect r="r" b="b" t="t" l="l"/>
              <a:pathLst>
                <a:path h="360167" w="360167">
                  <a:moveTo>
                    <a:pt x="0" y="0"/>
                  </a:moveTo>
                  <a:lnTo>
                    <a:pt x="360167" y="0"/>
                  </a:lnTo>
                  <a:lnTo>
                    <a:pt x="360167" y="360167"/>
                  </a:lnTo>
                  <a:lnTo>
                    <a:pt x="0" y="36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a:grpSpLocks noChangeAspect="true"/>
          </p:cNvGrpSpPr>
          <p:nvPr/>
        </p:nvGrpSpPr>
        <p:grpSpPr>
          <a:xfrm rot="0">
            <a:off x="-4205050" y="2141485"/>
            <a:ext cx="10467499" cy="6004031"/>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0" t="-25379" r="0" b="-34406"/>
              </a:stretch>
            </a:blipFill>
          </p:spPr>
        </p:sp>
      </p:grpSp>
      <p:grpSp>
        <p:nvGrpSpPr>
          <p:cNvPr name="Group 14" id="14"/>
          <p:cNvGrpSpPr/>
          <p:nvPr/>
        </p:nvGrpSpPr>
        <p:grpSpPr>
          <a:xfrm rot="0">
            <a:off x="12213625" y="3460144"/>
            <a:ext cx="3716330" cy="720832"/>
            <a:chOff x="0" y="0"/>
            <a:chExt cx="4955107" cy="961110"/>
          </a:xfrm>
        </p:grpSpPr>
        <p:grpSp>
          <p:nvGrpSpPr>
            <p:cNvPr name="Group 15" id="15"/>
            <p:cNvGrpSpPr/>
            <p:nvPr/>
          </p:nvGrpSpPr>
          <p:grpSpPr>
            <a:xfrm rot="0">
              <a:off x="0" y="0"/>
              <a:ext cx="4955107" cy="961110"/>
              <a:chOff x="0" y="0"/>
              <a:chExt cx="978787" cy="189849"/>
            </a:xfrm>
          </p:grpSpPr>
          <p:sp>
            <p:nvSpPr>
              <p:cNvPr name="Freeform 16" id="16"/>
              <p:cNvSpPr/>
              <p:nvPr/>
            </p:nvSpPr>
            <p:spPr>
              <a:xfrm flipH="false" flipV="false" rot="0">
                <a:off x="0" y="0"/>
                <a:ext cx="978787" cy="189849"/>
              </a:xfrm>
              <a:custGeom>
                <a:avLst/>
                <a:gdLst/>
                <a:ahLst/>
                <a:cxnLst/>
                <a:rect r="r" b="b" t="t" l="l"/>
                <a:pathLst>
                  <a:path h="189849" w="978787">
                    <a:moveTo>
                      <a:pt x="94924" y="0"/>
                    </a:moveTo>
                    <a:lnTo>
                      <a:pt x="883862" y="0"/>
                    </a:lnTo>
                    <a:cubicBezTo>
                      <a:pt x="909038" y="0"/>
                      <a:pt x="933182" y="10001"/>
                      <a:pt x="950984" y="27803"/>
                    </a:cubicBezTo>
                    <a:cubicBezTo>
                      <a:pt x="968786" y="45605"/>
                      <a:pt x="978787" y="69749"/>
                      <a:pt x="978787" y="94924"/>
                    </a:cubicBezTo>
                    <a:lnTo>
                      <a:pt x="978787" y="94924"/>
                    </a:lnTo>
                    <a:cubicBezTo>
                      <a:pt x="978787" y="120100"/>
                      <a:pt x="968786" y="144244"/>
                      <a:pt x="950984" y="162046"/>
                    </a:cubicBezTo>
                    <a:cubicBezTo>
                      <a:pt x="933182" y="179848"/>
                      <a:pt x="909038" y="189849"/>
                      <a:pt x="883862"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a:solidFill>
                  <a:srgbClr val="F3DD52"/>
                </a:solidFill>
                <a:prstDash val="solid"/>
                <a:round/>
              </a:ln>
            </p:spPr>
          </p:sp>
          <p:sp>
            <p:nvSpPr>
              <p:cNvPr name="TextBox 17" id="17"/>
              <p:cNvSpPr txBox="true"/>
              <p:nvPr/>
            </p:nvSpPr>
            <p:spPr>
              <a:xfrm>
                <a:off x="0" y="-38100"/>
                <a:ext cx="978787" cy="227949"/>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3957601" y="183305"/>
              <a:ext cx="574407" cy="537070"/>
            </a:xfrm>
            <a:custGeom>
              <a:avLst/>
              <a:gdLst/>
              <a:ahLst/>
              <a:cxnLst/>
              <a:rect r="r" b="b" t="t" l="l"/>
              <a:pathLst>
                <a:path h="537070" w="574407">
                  <a:moveTo>
                    <a:pt x="0" y="0"/>
                  </a:moveTo>
                  <a:lnTo>
                    <a:pt x="574406" y="0"/>
                  </a:lnTo>
                  <a:lnTo>
                    <a:pt x="574406" y="537070"/>
                  </a:lnTo>
                  <a:lnTo>
                    <a:pt x="0" y="537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455407" y="113649"/>
              <a:ext cx="2349434" cy="648087"/>
            </a:xfrm>
            <a:prstGeom prst="rect">
              <a:avLst/>
            </a:prstGeom>
          </p:spPr>
          <p:txBody>
            <a:bodyPr anchor="t" rtlCol="false" tIns="0" lIns="0" bIns="0" rIns="0">
              <a:spAutoFit/>
            </a:bodyPr>
            <a:lstStyle/>
            <a:p>
              <a:pPr algn="l">
                <a:lnSpc>
                  <a:spcPts val="3919"/>
                </a:lnSpc>
              </a:pPr>
              <a:r>
                <a:rPr lang="en-US" sz="2799" spc="-111">
                  <a:solidFill>
                    <a:srgbClr val="F3DD52"/>
                  </a:solidFill>
                  <a:latin typeface="Poppins"/>
                  <a:ea typeface="Poppins"/>
                  <a:cs typeface="Poppins"/>
                  <a:sym typeface="Poppins"/>
                </a:rPr>
                <a:t>Dataset</a:t>
              </a:r>
            </a:p>
          </p:txBody>
        </p:sp>
      </p:grpSp>
      <p:grpSp>
        <p:nvGrpSpPr>
          <p:cNvPr name="Group 20" id="20"/>
          <p:cNvGrpSpPr/>
          <p:nvPr/>
        </p:nvGrpSpPr>
        <p:grpSpPr>
          <a:xfrm rot="0">
            <a:off x="6468774" y="3460144"/>
            <a:ext cx="3716330" cy="720832"/>
            <a:chOff x="0" y="0"/>
            <a:chExt cx="4955107" cy="961110"/>
          </a:xfrm>
        </p:grpSpPr>
        <p:grpSp>
          <p:nvGrpSpPr>
            <p:cNvPr name="Group 21" id="21"/>
            <p:cNvGrpSpPr/>
            <p:nvPr/>
          </p:nvGrpSpPr>
          <p:grpSpPr>
            <a:xfrm rot="0">
              <a:off x="0" y="0"/>
              <a:ext cx="4955107" cy="961110"/>
              <a:chOff x="0" y="0"/>
              <a:chExt cx="978787" cy="189849"/>
            </a:xfrm>
          </p:grpSpPr>
          <p:sp>
            <p:nvSpPr>
              <p:cNvPr name="Freeform 22" id="22"/>
              <p:cNvSpPr/>
              <p:nvPr/>
            </p:nvSpPr>
            <p:spPr>
              <a:xfrm flipH="false" flipV="false" rot="0">
                <a:off x="0" y="0"/>
                <a:ext cx="978787" cy="189849"/>
              </a:xfrm>
              <a:custGeom>
                <a:avLst/>
                <a:gdLst/>
                <a:ahLst/>
                <a:cxnLst/>
                <a:rect r="r" b="b" t="t" l="l"/>
                <a:pathLst>
                  <a:path h="189849" w="978787">
                    <a:moveTo>
                      <a:pt x="94924" y="0"/>
                    </a:moveTo>
                    <a:lnTo>
                      <a:pt x="883862" y="0"/>
                    </a:lnTo>
                    <a:cubicBezTo>
                      <a:pt x="909038" y="0"/>
                      <a:pt x="933182" y="10001"/>
                      <a:pt x="950984" y="27803"/>
                    </a:cubicBezTo>
                    <a:cubicBezTo>
                      <a:pt x="968786" y="45605"/>
                      <a:pt x="978787" y="69749"/>
                      <a:pt x="978787" y="94924"/>
                    </a:cubicBezTo>
                    <a:lnTo>
                      <a:pt x="978787" y="94924"/>
                    </a:lnTo>
                    <a:cubicBezTo>
                      <a:pt x="978787" y="120100"/>
                      <a:pt x="968786" y="144244"/>
                      <a:pt x="950984" y="162046"/>
                    </a:cubicBezTo>
                    <a:cubicBezTo>
                      <a:pt x="933182" y="179848"/>
                      <a:pt x="909038" y="189849"/>
                      <a:pt x="883862"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a:solidFill>
                  <a:srgbClr val="F3DD52"/>
                </a:solidFill>
                <a:prstDash val="solid"/>
                <a:round/>
              </a:ln>
            </p:spPr>
          </p:sp>
          <p:sp>
            <p:nvSpPr>
              <p:cNvPr name="TextBox 23" id="23"/>
              <p:cNvSpPr txBox="true"/>
              <p:nvPr/>
            </p:nvSpPr>
            <p:spPr>
              <a:xfrm>
                <a:off x="0" y="-38100"/>
                <a:ext cx="978787" cy="227949"/>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4062356" y="183305"/>
              <a:ext cx="440976" cy="491338"/>
            </a:xfrm>
            <a:custGeom>
              <a:avLst/>
              <a:gdLst/>
              <a:ahLst/>
              <a:cxnLst/>
              <a:rect r="r" b="b" t="t" l="l"/>
              <a:pathLst>
                <a:path h="491338" w="440976">
                  <a:moveTo>
                    <a:pt x="0" y="0"/>
                  </a:moveTo>
                  <a:lnTo>
                    <a:pt x="440976" y="0"/>
                  </a:lnTo>
                  <a:lnTo>
                    <a:pt x="440976" y="491338"/>
                  </a:lnTo>
                  <a:lnTo>
                    <a:pt x="0" y="4913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5" id="25"/>
            <p:cNvSpPr txBox="true"/>
            <p:nvPr/>
          </p:nvSpPr>
          <p:spPr>
            <a:xfrm rot="0">
              <a:off x="453714" y="113649"/>
              <a:ext cx="2349434" cy="648087"/>
            </a:xfrm>
            <a:prstGeom prst="rect">
              <a:avLst/>
            </a:prstGeom>
          </p:spPr>
          <p:txBody>
            <a:bodyPr anchor="t" rtlCol="false" tIns="0" lIns="0" bIns="0" rIns="0">
              <a:spAutoFit/>
            </a:bodyPr>
            <a:lstStyle/>
            <a:p>
              <a:pPr algn="l">
                <a:lnSpc>
                  <a:spcPts val="3919"/>
                </a:lnSpc>
              </a:pPr>
              <a:r>
                <a:rPr lang="en-US" sz="2799" spc="-111">
                  <a:solidFill>
                    <a:srgbClr val="F3DD52"/>
                  </a:solidFill>
                  <a:latin typeface="Poppins"/>
                  <a:ea typeface="Poppins"/>
                  <a:cs typeface="Poppins"/>
                  <a:sym typeface="Poppins"/>
                </a:rPr>
                <a:t>Project</a:t>
              </a:r>
            </a:p>
          </p:txBody>
        </p:sp>
      </p:grpSp>
      <p:sp>
        <p:nvSpPr>
          <p:cNvPr name="TextBox 26" id="26"/>
          <p:cNvSpPr txBox="true"/>
          <p:nvPr/>
        </p:nvSpPr>
        <p:spPr>
          <a:xfrm rot="0">
            <a:off x="6468774" y="4346974"/>
            <a:ext cx="5379459" cy="2428701"/>
          </a:xfrm>
          <a:prstGeom prst="rect">
            <a:avLst/>
          </a:prstGeom>
        </p:spPr>
        <p:txBody>
          <a:bodyPr anchor="t" rtlCol="false" tIns="0" lIns="0" bIns="0" rIns="0">
            <a:spAutoFit/>
          </a:bodyPr>
          <a:lstStyle/>
          <a:p>
            <a:pPr algn="l">
              <a:lnSpc>
                <a:spcPts val="3850"/>
              </a:lnSpc>
            </a:pPr>
            <a:r>
              <a:rPr lang="en-US" sz="2750" spc="-110">
                <a:solidFill>
                  <a:srgbClr val="D8D8D8"/>
                </a:solidFill>
                <a:latin typeface="Poppins"/>
                <a:ea typeface="Poppins"/>
                <a:cs typeface="Poppins"/>
                <a:sym typeface="Poppins"/>
              </a:rPr>
              <a:t>This project aims to build a machine learning models to predict whether a tumor is malignant or benign based on the Breast Cancer dataset.</a:t>
            </a:r>
          </a:p>
        </p:txBody>
      </p:sp>
      <p:sp>
        <p:nvSpPr>
          <p:cNvPr name="TextBox 27" id="27"/>
          <p:cNvSpPr txBox="true"/>
          <p:nvPr/>
        </p:nvSpPr>
        <p:spPr>
          <a:xfrm rot="0">
            <a:off x="8053228" y="1790094"/>
            <a:ext cx="9206072" cy="1298576"/>
          </a:xfrm>
          <a:prstGeom prst="rect">
            <a:avLst/>
          </a:prstGeom>
        </p:spPr>
        <p:txBody>
          <a:bodyPr anchor="t" rtlCol="false" tIns="0" lIns="0" bIns="0" rIns="0">
            <a:spAutoFit/>
          </a:bodyPr>
          <a:lstStyle/>
          <a:p>
            <a:pPr algn="r">
              <a:lnSpc>
                <a:spcPts val="8000"/>
              </a:lnSpc>
            </a:pPr>
            <a:r>
              <a:rPr lang="en-US" sz="8000" spc="-160">
                <a:solidFill>
                  <a:srgbClr val="F6F6F6"/>
                </a:solidFill>
                <a:latin typeface="Agrandir"/>
                <a:ea typeface="Agrandir"/>
                <a:cs typeface="Agrandir"/>
                <a:sym typeface="Agrandir"/>
              </a:rPr>
              <a:t>About the Project</a:t>
            </a:r>
          </a:p>
        </p:txBody>
      </p:sp>
      <p:sp>
        <p:nvSpPr>
          <p:cNvPr name="TextBox 28" id="28"/>
          <p:cNvSpPr txBox="true"/>
          <p:nvPr/>
        </p:nvSpPr>
        <p:spPr>
          <a:xfrm rot="0">
            <a:off x="6468774" y="7061425"/>
            <a:ext cx="5379459" cy="1946134"/>
          </a:xfrm>
          <a:prstGeom prst="rect">
            <a:avLst/>
          </a:prstGeom>
        </p:spPr>
        <p:txBody>
          <a:bodyPr anchor="t" rtlCol="false" tIns="0" lIns="0" bIns="0" rIns="0">
            <a:spAutoFit/>
          </a:bodyPr>
          <a:lstStyle/>
          <a:p>
            <a:pPr algn="l">
              <a:lnSpc>
                <a:spcPts val="3850"/>
              </a:lnSpc>
            </a:pPr>
            <a:r>
              <a:rPr lang="en-US" sz="2750" spc="-110">
                <a:solidFill>
                  <a:srgbClr val="D8D8D8"/>
                </a:solidFill>
                <a:latin typeface="Poppins"/>
                <a:ea typeface="Poppins"/>
                <a:cs typeface="Poppins"/>
                <a:sym typeface="Poppins"/>
              </a:rPr>
              <a:t>Various classification algorithms are tested, including Logistic Regression, Random Forest, and Support Vector Machine (SVM).</a:t>
            </a:r>
          </a:p>
        </p:txBody>
      </p:sp>
      <p:sp>
        <p:nvSpPr>
          <p:cNvPr name="TextBox 29" id="29"/>
          <p:cNvSpPr txBox="true"/>
          <p:nvPr/>
        </p:nvSpPr>
        <p:spPr>
          <a:xfrm rot="0">
            <a:off x="12213625" y="4342902"/>
            <a:ext cx="5379459" cy="2428701"/>
          </a:xfrm>
          <a:prstGeom prst="rect">
            <a:avLst/>
          </a:prstGeom>
        </p:spPr>
        <p:txBody>
          <a:bodyPr anchor="t" rtlCol="false" tIns="0" lIns="0" bIns="0" rIns="0">
            <a:spAutoFit/>
          </a:bodyPr>
          <a:lstStyle/>
          <a:p>
            <a:pPr algn="l">
              <a:lnSpc>
                <a:spcPts val="3850"/>
              </a:lnSpc>
            </a:pPr>
            <a:r>
              <a:rPr lang="en-US" sz="2750" spc="-110">
                <a:solidFill>
                  <a:srgbClr val="D8D8D8"/>
                </a:solidFill>
                <a:latin typeface="Poppins"/>
                <a:ea typeface="Poppins"/>
                <a:cs typeface="Poppins"/>
                <a:sym typeface="Poppins"/>
              </a:rPr>
              <a:t>The dataset used is the Breast Cancer Wisconsin Diagnostic Dataset from scikit-learn, containing 569 samples with 30 features.</a:t>
            </a:r>
          </a:p>
        </p:txBody>
      </p:sp>
      <p:sp>
        <p:nvSpPr>
          <p:cNvPr name="Freeform 30" id="30"/>
          <p:cNvSpPr/>
          <p:nvPr/>
        </p:nvSpPr>
        <p:spPr>
          <a:xfrm flipH="false" flipV="false" rot="0">
            <a:off x="589655"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11"/>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80827">
            <a:off x="-4076064" y="-1761465"/>
            <a:ext cx="14220834" cy="14203058"/>
          </a:xfrm>
          <a:custGeom>
            <a:avLst/>
            <a:gdLst/>
            <a:ahLst/>
            <a:cxnLst/>
            <a:rect r="r" b="b" t="t" l="l"/>
            <a:pathLst>
              <a:path h="14203058" w="14220834">
                <a:moveTo>
                  <a:pt x="0" y="0"/>
                </a:moveTo>
                <a:lnTo>
                  <a:pt x="14220834" y="0"/>
                </a:lnTo>
                <a:lnTo>
                  <a:pt x="14220834" y="14203057"/>
                </a:lnTo>
                <a:lnTo>
                  <a:pt x="0" y="14203057"/>
                </a:lnTo>
                <a:lnTo>
                  <a:pt x="0" y="0"/>
                </a:lnTo>
                <a:close/>
              </a:path>
            </a:pathLst>
          </a:custGeom>
          <a:blipFill>
            <a:blip r:embed="rId2"/>
            <a:stretch>
              <a:fillRect l="0" t="0" r="0" b="0"/>
            </a:stretch>
          </a:blipFill>
        </p:spPr>
      </p:sp>
      <p:sp>
        <p:nvSpPr>
          <p:cNvPr name="Freeform 3" id="3"/>
          <p:cNvSpPr/>
          <p:nvPr/>
        </p:nvSpPr>
        <p:spPr>
          <a:xfrm flipH="false" flipV="false" rot="3306329">
            <a:off x="-3956129" y="3226742"/>
            <a:ext cx="10589272" cy="11265182"/>
          </a:xfrm>
          <a:custGeom>
            <a:avLst/>
            <a:gdLst/>
            <a:ahLst/>
            <a:cxnLst/>
            <a:rect r="r" b="b" t="t" l="l"/>
            <a:pathLst>
              <a:path h="11265182" w="10589272">
                <a:moveTo>
                  <a:pt x="0" y="0"/>
                </a:moveTo>
                <a:lnTo>
                  <a:pt x="10589272" y="0"/>
                </a:lnTo>
                <a:lnTo>
                  <a:pt x="10589272" y="11265182"/>
                </a:lnTo>
                <a:lnTo>
                  <a:pt x="0" y="11265182"/>
                </a:lnTo>
                <a:lnTo>
                  <a:pt x="0" y="0"/>
                </a:lnTo>
                <a:close/>
              </a:path>
            </a:pathLst>
          </a:custGeom>
          <a:blipFill>
            <a:blip r:embed="rId3">
              <a:alphaModFix amt="55000"/>
            </a:blip>
            <a:stretch>
              <a:fillRect l="0" t="0" r="0" b="0"/>
            </a:stretch>
          </a:blipFill>
        </p:spPr>
      </p:sp>
      <p:sp>
        <p:nvSpPr>
          <p:cNvPr name="Freeform 4" id="4"/>
          <p:cNvSpPr/>
          <p:nvPr/>
        </p:nvSpPr>
        <p:spPr>
          <a:xfrm flipH="false" flipV="false" rot="-6414682">
            <a:off x="9539817" y="-3464772"/>
            <a:ext cx="13128058" cy="13966019"/>
          </a:xfrm>
          <a:custGeom>
            <a:avLst/>
            <a:gdLst/>
            <a:ahLst/>
            <a:cxnLst/>
            <a:rect r="r" b="b" t="t" l="l"/>
            <a:pathLst>
              <a:path h="13966019" w="13128058">
                <a:moveTo>
                  <a:pt x="0" y="0"/>
                </a:moveTo>
                <a:lnTo>
                  <a:pt x="13128058" y="0"/>
                </a:lnTo>
                <a:lnTo>
                  <a:pt x="13128058" y="13966020"/>
                </a:lnTo>
                <a:lnTo>
                  <a:pt x="0" y="13966020"/>
                </a:lnTo>
                <a:lnTo>
                  <a:pt x="0" y="0"/>
                </a:lnTo>
                <a:close/>
              </a:path>
            </a:pathLst>
          </a:custGeom>
          <a:blipFill>
            <a:blip r:embed="rId3">
              <a:alphaModFix amt="65999"/>
            </a:blip>
            <a:stretch>
              <a:fillRect l="0" t="0" r="0" b="0"/>
            </a:stretch>
          </a:blipFill>
        </p:spPr>
      </p:sp>
      <p:grpSp>
        <p:nvGrpSpPr>
          <p:cNvPr name="Group 5" id="5"/>
          <p:cNvGrpSpPr/>
          <p:nvPr/>
        </p:nvGrpSpPr>
        <p:grpSpPr>
          <a:xfrm rot="0">
            <a:off x="15653784" y="8859333"/>
            <a:ext cx="1233170" cy="270126"/>
            <a:chOff x="0" y="0"/>
            <a:chExt cx="1644226" cy="360167"/>
          </a:xfrm>
        </p:grpSpPr>
        <p:sp>
          <p:nvSpPr>
            <p:cNvPr name="Freeform 6" id="6"/>
            <p:cNvSpPr/>
            <p:nvPr/>
          </p:nvSpPr>
          <p:spPr>
            <a:xfrm flipH="false" flipV="false" rot="0">
              <a:off x="0" y="0"/>
              <a:ext cx="360167" cy="360167"/>
            </a:xfrm>
            <a:custGeom>
              <a:avLst/>
              <a:gdLst/>
              <a:ahLst/>
              <a:cxnLst/>
              <a:rect r="r" b="b" t="t" l="l"/>
              <a:pathLst>
                <a:path h="360167" w="360167">
                  <a:moveTo>
                    <a:pt x="0" y="0"/>
                  </a:moveTo>
                  <a:lnTo>
                    <a:pt x="360167" y="0"/>
                  </a:lnTo>
                  <a:lnTo>
                    <a:pt x="360167" y="360167"/>
                  </a:lnTo>
                  <a:lnTo>
                    <a:pt x="0" y="36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44492" y="0"/>
              <a:ext cx="360167" cy="360167"/>
            </a:xfrm>
            <a:custGeom>
              <a:avLst/>
              <a:gdLst/>
              <a:ahLst/>
              <a:cxnLst/>
              <a:rect r="r" b="b" t="t" l="l"/>
              <a:pathLst>
                <a:path h="360167" w="360167">
                  <a:moveTo>
                    <a:pt x="0" y="0"/>
                  </a:moveTo>
                  <a:lnTo>
                    <a:pt x="360167" y="0"/>
                  </a:lnTo>
                  <a:lnTo>
                    <a:pt x="360167" y="360167"/>
                  </a:lnTo>
                  <a:lnTo>
                    <a:pt x="0" y="36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84059" y="0"/>
              <a:ext cx="360167" cy="360167"/>
            </a:xfrm>
            <a:custGeom>
              <a:avLst/>
              <a:gdLst/>
              <a:ahLst/>
              <a:cxnLst/>
              <a:rect r="r" b="b" t="t" l="l"/>
              <a:pathLst>
                <a:path h="360167" w="360167">
                  <a:moveTo>
                    <a:pt x="0" y="0"/>
                  </a:moveTo>
                  <a:lnTo>
                    <a:pt x="360167" y="0"/>
                  </a:lnTo>
                  <a:lnTo>
                    <a:pt x="360167" y="360167"/>
                  </a:lnTo>
                  <a:lnTo>
                    <a:pt x="0" y="3601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9" id="9"/>
          <p:cNvSpPr txBox="true"/>
          <p:nvPr/>
        </p:nvSpPr>
        <p:spPr>
          <a:xfrm rot="0">
            <a:off x="3184925" y="2353658"/>
            <a:ext cx="11918151" cy="2986405"/>
          </a:xfrm>
          <a:prstGeom prst="rect">
            <a:avLst/>
          </a:prstGeom>
        </p:spPr>
        <p:txBody>
          <a:bodyPr anchor="t" rtlCol="false" tIns="0" lIns="0" bIns="0" rIns="0">
            <a:spAutoFit/>
          </a:bodyPr>
          <a:lstStyle/>
          <a:p>
            <a:pPr algn="l">
              <a:lnSpc>
                <a:spcPts val="3919"/>
              </a:lnSpc>
            </a:pPr>
            <a:r>
              <a:rPr lang="en-US" sz="2799" spc="-111">
                <a:solidFill>
                  <a:srgbClr val="D8D8D8"/>
                </a:solidFill>
                <a:latin typeface="Poppins"/>
                <a:ea typeface="Poppins"/>
                <a:cs typeface="Poppins"/>
                <a:sym typeface="Poppins"/>
              </a:rPr>
              <a:t>Goals:</a:t>
            </a:r>
          </a:p>
          <a:p>
            <a:pPr algn="l" marL="604519" indent="-302260" lvl="1">
              <a:lnSpc>
                <a:spcPts val="3919"/>
              </a:lnSpc>
              <a:buFont typeface="Arial"/>
              <a:buChar char="•"/>
            </a:pPr>
            <a:r>
              <a:rPr lang="en-US" sz="2799" spc="-111">
                <a:solidFill>
                  <a:srgbClr val="D8D8D8"/>
                </a:solidFill>
                <a:latin typeface="Poppins"/>
                <a:ea typeface="Poppins"/>
                <a:cs typeface="Poppins"/>
                <a:sym typeface="Poppins"/>
              </a:rPr>
              <a:t>Accurately classify breast cancer tumors as Malignant or Benign.</a:t>
            </a:r>
          </a:p>
          <a:p>
            <a:pPr algn="l" marL="604519" indent="-302260" lvl="1">
              <a:lnSpc>
                <a:spcPts val="3919"/>
              </a:lnSpc>
              <a:buFont typeface="Arial"/>
              <a:buChar char="•"/>
            </a:pPr>
            <a:r>
              <a:rPr lang="en-US" sz="2799" spc="-111">
                <a:solidFill>
                  <a:srgbClr val="D8D8D8"/>
                </a:solidFill>
                <a:latin typeface="Poppins"/>
                <a:ea typeface="Poppins"/>
                <a:cs typeface="Poppins"/>
                <a:sym typeface="Poppins"/>
              </a:rPr>
              <a:t>To develop and compare the performance of three machine learning models (Logistic Regression, Random Forest, and SVM) for breast cancer classification.</a:t>
            </a:r>
          </a:p>
          <a:p>
            <a:pPr algn="l" marL="604519" indent="-302260" lvl="1">
              <a:lnSpc>
                <a:spcPts val="3919"/>
              </a:lnSpc>
              <a:buFont typeface="Arial"/>
              <a:buChar char="•"/>
            </a:pPr>
            <a:r>
              <a:rPr lang="en-US" sz="2799" spc="-111">
                <a:solidFill>
                  <a:srgbClr val="D8D8D8"/>
                </a:solidFill>
                <a:latin typeface="Poppins"/>
                <a:ea typeface="Poppins"/>
                <a:cs typeface="Poppins"/>
                <a:sym typeface="Poppins"/>
              </a:rPr>
              <a:t>Understand key features that influence the classification decision.</a:t>
            </a:r>
          </a:p>
        </p:txBody>
      </p:sp>
      <p:sp>
        <p:nvSpPr>
          <p:cNvPr name="TextBox 10" id="10"/>
          <p:cNvSpPr txBox="true"/>
          <p:nvPr/>
        </p:nvSpPr>
        <p:spPr>
          <a:xfrm rot="0">
            <a:off x="4643404" y="696308"/>
            <a:ext cx="9001192" cy="1743075"/>
          </a:xfrm>
          <a:prstGeom prst="rect">
            <a:avLst/>
          </a:prstGeom>
        </p:spPr>
        <p:txBody>
          <a:bodyPr anchor="t" rtlCol="false" tIns="0" lIns="0" bIns="0" rIns="0">
            <a:spAutoFit/>
          </a:bodyPr>
          <a:lstStyle/>
          <a:p>
            <a:pPr algn="ctr">
              <a:lnSpc>
                <a:spcPts val="6000"/>
              </a:lnSpc>
            </a:pPr>
            <a:r>
              <a:rPr lang="en-US" sz="6000" spc="-120">
                <a:solidFill>
                  <a:srgbClr val="F6F6F6"/>
                </a:solidFill>
                <a:latin typeface="Agrandir"/>
                <a:ea typeface="Agrandir"/>
                <a:cs typeface="Agrandir"/>
                <a:sym typeface="Agrandir"/>
              </a:rPr>
              <a:t>Project Goals and Flowchart</a:t>
            </a:r>
          </a:p>
        </p:txBody>
      </p:sp>
      <p:grpSp>
        <p:nvGrpSpPr>
          <p:cNvPr name="Group 11" id="11"/>
          <p:cNvGrpSpPr/>
          <p:nvPr/>
        </p:nvGrpSpPr>
        <p:grpSpPr>
          <a:xfrm rot="0">
            <a:off x="3034353" y="5580423"/>
            <a:ext cx="12219293" cy="3818529"/>
            <a:chOff x="0" y="0"/>
            <a:chExt cx="16292391" cy="5091372"/>
          </a:xfrm>
        </p:grpSpPr>
        <p:sp>
          <p:nvSpPr>
            <p:cNvPr name="Freeform 12" id="12"/>
            <p:cNvSpPr/>
            <p:nvPr/>
          </p:nvSpPr>
          <p:spPr>
            <a:xfrm flipH="false" flipV="false" rot="0">
              <a:off x="0" y="0"/>
              <a:ext cx="16292391" cy="5091372"/>
            </a:xfrm>
            <a:custGeom>
              <a:avLst/>
              <a:gdLst/>
              <a:ahLst/>
              <a:cxnLst/>
              <a:rect r="r" b="b" t="t" l="l"/>
              <a:pathLst>
                <a:path h="5091372" w="16292391">
                  <a:moveTo>
                    <a:pt x="0" y="0"/>
                  </a:moveTo>
                  <a:lnTo>
                    <a:pt x="16292391" y="0"/>
                  </a:lnTo>
                  <a:lnTo>
                    <a:pt x="16292391" y="5091372"/>
                  </a:lnTo>
                  <a:lnTo>
                    <a:pt x="0" y="5091372"/>
                  </a:lnTo>
                  <a:lnTo>
                    <a:pt x="0" y="0"/>
                  </a:lnTo>
                  <a:close/>
                </a:path>
              </a:pathLst>
            </a:custGeom>
            <a:blipFill>
              <a:blip r:embed="rId6"/>
              <a:stretch>
                <a:fillRect l="0" t="0" r="0" b="0"/>
              </a:stretch>
            </a:blipFill>
          </p:spPr>
        </p:sp>
        <p:sp>
          <p:nvSpPr>
            <p:cNvPr name="AutoShape 13" id="13"/>
            <p:cNvSpPr/>
            <p:nvPr/>
          </p:nvSpPr>
          <p:spPr>
            <a:xfrm>
              <a:off x="10028051" y="4439894"/>
              <a:ext cx="2921846" cy="0"/>
            </a:xfrm>
            <a:prstGeom prst="line">
              <a:avLst/>
            </a:prstGeom>
            <a:ln cap="flat" w="50800">
              <a:solidFill>
                <a:srgbClr val="007F7F"/>
              </a:solidFill>
              <a:prstDash val="solid"/>
              <a:headEnd type="none" len="sm" w="sm"/>
              <a:tailEnd type="none" len="sm" w="sm"/>
            </a:ln>
          </p:spPr>
        </p:sp>
        <p:sp>
          <p:nvSpPr>
            <p:cNvPr name="AutoShape 14" id="14"/>
            <p:cNvSpPr/>
            <p:nvPr/>
          </p:nvSpPr>
          <p:spPr>
            <a:xfrm>
              <a:off x="4170895" y="4439894"/>
              <a:ext cx="2613104" cy="0"/>
            </a:xfrm>
            <a:prstGeom prst="line">
              <a:avLst/>
            </a:prstGeom>
            <a:ln cap="flat" w="50800">
              <a:solidFill>
                <a:srgbClr val="007F7F"/>
              </a:solidFill>
              <a:prstDash val="solid"/>
              <a:headEnd type="none" len="sm" w="sm"/>
              <a:tailEnd type="none" len="sm" w="sm"/>
            </a:ln>
          </p:spPr>
        </p:sp>
        <p:sp>
          <p:nvSpPr>
            <p:cNvPr name="AutoShape 15" id="15"/>
            <p:cNvSpPr/>
            <p:nvPr/>
          </p:nvSpPr>
          <p:spPr>
            <a:xfrm>
              <a:off x="2630848" y="3136281"/>
              <a:ext cx="0" cy="571957"/>
            </a:xfrm>
            <a:prstGeom prst="line">
              <a:avLst/>
            </a:prstGeom>
            <a:ln cap="flat" w="50800">
              <a:solidFill>
                <a:srgbClr val="007F7F"/>
              </a:solidFill>
              <a:prstDash val="solid"/>
              <a:headEnd type="none" len="sm" w="sm"/>
              <a:tailEnd type="none" len="sm" w="sm"/>
            </a:ln>
          </p:spPr>
        </p:sp>
        <p:sp>
          <p:nvSpPr>
            <p:cNvPr name="AutoShape 16" id="16"/>
            <p:cNvSpPr/>
            <p:nvPr/>
          </p:nvSpPr>
          <p:spPr>
            <a:xfrm flipV="true">
              <a:off x="5323076" y="2615608"/>
              <a:ext cx="808323" cy="0"/>
            </a:xfrm>
            <a:prstGeom prst="line">
              <a:avLst/>
            </a:prstGeom>
            <a:ln cap="flat" w="50800">
              <a:solidFill>
                <a:srgbClr val="007F7F"/>
              </a:solidFill>
              <a:prstDash val="solid"/>
              <a:headEnd type="none" len="sm" w="sm"/>
              <a:tailEnd type="none" len="sm" w="sm"/>
            </a:ln>
          </p:spPr>
        </p:sp>
        <p:sp>
          <p:nvSpPr>
            <p:cNvPr name="AutoShape 17" id="17"/>
            <p:cNvSpPr/>
            <p:nvPr/>
          </p:nvSpPr>
          <p:spPr>
            <a:xfrm flipV="true">
              <a:off x="11137246" y="2615608"/>
              <a:ext cx="808323" cy="0"/>
            </a:xfrm>
            <a:prstGeom prst="line">
              <a:avLst/>
            </a:prstGeom>
            <a:ln cap="flat" w="50800">
              <a:solidFill>
                <a:srgbClr val="007F7F"/>
              </a:solidFill>
              <a:prstDash val="solid"/>
              <a:headEnd type="none" len="sm" w="sm"/>
              <a:tailEnd type="none" len="sm" w="sm"/>
            </a:ln>
          </p:spPr>
        </p:sp>
        <p:sp>
          <p:nvSpPr>
            <p:cNvPr name="AutoShape 18" id="18"/>
            <p:cNvSpPr/>
            <p:nvPr/>
          </p:nvSpPr>
          <p:spPr>
            <a:xfrm>
              <a:off x="14067806" y="1193910"/>
              <a:ext cx="0" cy="808323"/>
            </a:xfrm>
            <a:prstGeom prst="line">
              <a:avLst/>
            </a:prstGeom>
            <a:ln cap="flat" w="50800">
              <a:solidFill>
                <a:srgbClr val="007F7F"/>
              </a:solidFill>
              <a:prstDash val="solid"/>
              <a:headEnd type="none" len="sm" w="sm"/>
              <a:tailEnd type="none" len="sm" w="sm"/>
            </a:ln>
          </p:spPr>
        </p:sp>
        <p:sp>
          <p:nvSpPr>
            <p:cNvPr name="AutoShape 19" id="19"/>
            <p:cNvSpPr/>
            <p:nvPr/>
          </p:nvSpPr>
          <p:spPr>
            <a:xfrm>
              <a:off x="11468672" y="676474"/>
              <a:ext cx="825772" cy="0"/>
            </a:xfrm>
            <a:prstGeom prst="line">
              <a:avLst/>
            </a:prstGeom>
            <a:ln cap="flat" w="50800">
              <a:solidFill>
                <a:srgbClr val="007F7F"/>
              </a:solidFill>
              <a:prstDash val="solid"/>
              <a:headEnd type="none" len="sm" w="sm"/>
              <a:tailEnd type="none" len="sm" w="sm"/>
            </a:ln>
          </p:spPr>
        </p:sp>
        <p:sp>
          <p:nvSpPr>
            <p:cNvPr name="AutoShape 20" id="20"/>
            <p:cNvSpPr/>
            <p:nvPr/>
          </p:nvSpPr>
          <p:spPr>
            <a:xfrm>
              <a:off x="7337873" y="676474"/>
              <a:ext cx="856583" cy="0"/>
            </a:xfrm>
            <a:prstGeom prst="line">
              <a:avLst/>
            </a:prstGeom>
            <a:ln cap="flat" w="50800">
              <a:solidFill>
                <a:srgbClr val="007F7F"/>
              </a:solidFill>
              <a:prstDash val="solid"/>
              <a:headEnd type="none" len="sm" w="sm"/>
              <a:tailEnd type="none" len="sm" w="sm"/>
            </a:ln>
          </p:spPr>
        </p:sp>
        <p:sp>
          <p:nvSpPr>
            <p:cNvPr name="AutoShape 21" id="21"/>
            <p:cNvSpPr/>
            <p:nvPr/>
          </p:nvSpPr>
          <p:spPr>
            <a:xfrm>
              <a:off x="2848472" y="670124"/>
              <a:ext cx="1163297" cy="0"/>
            </a:xfrm>
            <a:prstGeom prst="line">
              <a:avLst/>
            </a:prstGeom>
            <a:ln cap="flat" w="50800">
              <a:solidFill>
                <a:srgbClr val="007F7F"/>
              </a:solidFill>
              <a:prstDash val="solid"/>
              <a:headEnd type="none" len="sm" w="sm"/>
              <a:tailEnd type="none" len="sm" w="sm"/>
            </a:ln>
          </p:spPr>
        </p:sp>
      </p:grpSp>
      <p:sp>
        <p:nvSpPr>
          <p:cNvPr name="Freeform 22" id="22"/>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7"/>
            <a:stretch>
              <a:fillRect l="0" t="0" r="0" b="0"/>
            </a:stretch>
          </a:blipFill>
        </p:spPr>
      </p:sp>
    </p:spTree>
  </p:cSld>
  <p:clrMapOvr>
    <a:masterClrMapping/>
  </p:clrMapOvr>
  <p:transition spd="fast">
    <p:wipe dir="r"/>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78039">
            <a:off x="-3100553" y="-2550655"/>
            <a:ext cx="14220834" cy="14203058"/>
          </a:xfrm>
          <a:custGeom>
            <a:avLst/>
            <a:gdLst/>
            <a:ahLst/>
            <a:cxnLst/>
            <a:rect r="r" b="b" t="t" l="l"/>
            <a:pathLst>
              <a:path h="14203058" w="14220834">
                <a:moveTo>
                  <a:pt x="0" y="0"/>
                </a:moveTo>
                <a:lnTo>
                  <a:pt x="14220833" y="0"/>
                </a:lnTo>
                <a:lnTo>
                  <a:pt x="14220833" y="14203057"/>
                </a:lnTo>
                <a:lnTo>
                  <a:pt x="0" y="14203057"/>
                </a:lnTo>
                <a:lnTo>
                  <a:pt x="0" y="0"/>
                </a:lnTo>
                <a:close/>
              </a:path>
            </a:pathLst>
          </a:custGeom>
          <a:blipFill>
            <a:blip r:embed="rId2"/>
            <a:stretch>
              <a:fillRect l="0" t="0" r="0" b="0"/>
            </a:stretch>
          </a:blipFill>
        </p:spPr>
      </p:sp>
      <p:sp>
        <p:nvSpPr>
          <p:cNvPr name="Freeform 3" id="3"/>
          <p:cNvSpPr/>
          <p:nvPr/>
        </p:nvSpPr>
        <p:spPr>
          <a:xfrm flipH="false" flipV="false" rot="1794495">
            <a:off x="10110362" y="-5963113"/>
            <a:ext cx="10589272" cy="11265182"/>
          </a:xfrm>
          <a:custGeom>
            <a:avLst/>
            <a:gdLst/>
            <a:ahLst/>
            <a:cxnLst/>
            <a:rect r="r" b="b" t="t" l="l"/>
            <a:pathLst>
              <a:path h="11265182" w="10589272">
                <a:moveTo>
                  <a:pt x="0" y="0"/>
                </a:moveTo>
                <a:lnTo>
                  <a:pt x="10589272" y="0"/>
                </a:lnTo>
                <a:lnTo>
                  <a:pt x="10589272" y="11265182"/>
                </a:lnTo>
                <a:lnTo>
                  <a:pt x="0" y="11265182"/>
                </a:lnTo>
                <a:lnTo>
                  <a:pt x="0" y="0"/>
                </a:lnTo>
                <a:close/>
              </a:path>
            </a:pathLst>
          </a:custGeom>
          <a:blipFill>
            <a:blip r:embed="rId3">
              <a:alphaModFix amt="55000"/>
            </a:blip>
            <a:stretch>
              <a:fillRect l="0" t="0" r="0" b="0"/>
            </a:stretch>
          </a:blipFill>
        </p:spPr>
      </p:sp>
      <p:sp>
        <p:nvSpPr>
          <p:cNvPr name="Freeform 4" id="4"/>
          <p:cNvSpPr/>
          <p:nvPr/>
        </p:nvSpPr>
        <p:spPr>
          <a:xfrm flipH="false" flipV="false" rot="-9088373">
            <a:off x="8220866" y="1956492"/>
            <a:ext cx="13128058" cy="13966019"/>
          </a:xfrm>
          <a:custGeom>
            <a:avLst/>
            <a:gdLst/>
            <a:ahLst/>
            <a:cxnLst/>
            <a:rect r="r" b="b" t="t" l="l"/>
            <a:pathLst>
              <a:path h="13966019" w="13128058">
                <a:moveTo>
                  <a:pt x="0" y="0"/>
                </a:moveTo>
                <a:lnTo>
                  <a:pt x="13128058" y="0"/>
                </a:lnTo>
                <a:lnTo>
                  <a:pt x="13128058" y="13966020"/>
                </a:lnTo>
                <a:lnTo>
                  <a:pt x="0" y="13966020"/>
                </a:lnTo>
                <a:lnTo>
                  <a:pt x="0" y="0"/>
                </a:lnTo>
                <a:close/>
              </a:path>
            </a:pathLst>
          </a:custGeom>
          <a:blipFill>
            <a:blip r:embed="rId3">
              <a:alphaModFix amt="65999"/>
            </a:blip>
            <a:stretch>
              <a:fillRect l="0" t="0" r="0" b="0"/>
            </a:stretch>
          </a:blipFill>
        </p:spPr>
      </p:sp>
      <p:sp>
        <p:nvSpPr>
          <p:cNvPr name="Freeform 5" id="5"/>
          <p:cNvSpPr/>
          <p:nvPr/>
        </p:nvSpPr>
        <p:spPr>
          <a:xfrm flipH="false" flipV="false" rot="0">
            <a:off x="8387166" y="2848342"/>
            <a:ext cx="3027304" cy="3027304"/>
          </a:xfrm>
          <a:custGeom>
            <a:avLst/>
            <a:gdLst/>
            <a:ahLst/>
            <a:cxnLst/>
            <a:rect r="r" b="b" t="t" l="l"/>
            <a:pathLst>
              <a:path h="3027304" w="3027304">
                <a:moveTo>
                  <a:pt x="0" y="0"/>
                </a:moveTo>
                <a:lnTo>
                  <a:pt x="3027303" y="0"/>
                </a:lnTo>
                <a:lnTo>
                  <a:pt x="3027303" y="3027304"/>
                </a:lnTo>
                <a:lnTo>
                  <a:pt x="0" y="3027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565358" y="3026535"/>
            <a:ext cx="2709018" cy="2709018"/>
          </a:xfrm>
          <a:custGeom>
            <a:avLst/>
            <a:gdLst/>
            <a:ahLst/>
            <a:cxnLst/>
            <a:rect r="r" b="b" t="t" l="l"/>
            <a:pathLst>
              <a:path h="2709018" w="2709018">
                <a:moveTo>
                  <a:pt x="0" y="0"/>
                </a:moveTo>
                <a:lnTo>
                  <a:pt x="2709018" y="0"/>
                </a:lnTo>
                <a:lnTo>
                  <a:pt x="2709018" y="2709018"/>
                </a:lnTo>
                <a:lnTo>
                  <a:pt x="0" y="27090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6873514" y="6188218"/>
            <a:ext cx="3027304" cy="3027304"/>
            <a:chOff x="0" y="0"/>
            <a:chExt cx="4036405" cy="4036405"/>
          </a:xfrm>
        </p:grpSpPr>
        <p:sp>
          <p:nvSpPr>
            <p:cNvPr name="Freeform 8" id="8"/>
            <p:cNvSpPr/>
            <p:nvPr/>
          </p:nvSpPr>
          <p:spPr>
            <a:xfrm flipH="false" flipV="false" rot="0">
              <a:off x="0" y="0"/>
              <a:ext cx="4036405" cy="4036405"/>
            </a:xfrm>
            <a:custGeom>
              <a:avLst/>
              <a:gdLst/>
              <a:ahLst/>
              <a:cxnLst/>
              <a:rect r="r" b="b" t="t" l="l"/>
              <a:pathLst>
                <a:path h="4036405" w="4036405">
                  <a:moveTo>
                    <a:pt x="0" y="0"/>
                  </a:moveTo>
                  <a:lnTo>
                    <a:pt x="4036405" y="0"/>
                  </a:lnTo>
                  <a:lnTo>
                    <a:pt x="4036405" y="4036405"/>
                  </a:lnTo>
                  <a:lnTo>
                    <a:pt x="0" y="4036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5479" y="0"/>
              <a:ext cx="3765446" cy="3765446"/>
            </a:xfrm>
            <a:custGeom>
              <a:avLst/>
              <a:gdLst/>
              <a:ahLst/>
              <a:cxnLst/>
              <a:rect r="r" b="b" t="t" l="l"/>
              <a:pathLst>
                <a:path h="3765446" w="3765446">
                  <a:moveTo>
                    <a:pt x="0" y="0"/>
                  </a:moveTo>
                  <a:lnTo>
                    <a:pt x="3765447" y="0"/>
                  </a:lnTo>
                  <a:lnTo>
                    <a:pt x="3765447" y="3765446"/>
                  </a:lnTo>
                  <a:lnTo>
                    <a:pt x="0" y="37654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0" id="10"/>
          <p:cNvGrpSpPr/>
          <p:nvPr/>
        </p:nvGrpSpPr>
        <p:grpSpPr>
          <a:xfrm rot="0">
            <a:off x="4169237" y="2848342"/>
            <a:ext cx="3027304" cy="3027304"/>
            <a:chOff x="0" y="0"/>
            <a:chExt cx="4036405" cy="4036405"/>
          </a:xfrm>
        </p:grpSpPr>
        <p:sp>
          <p:nvSpPr>
            <p:cNvPr name="Freeform 11" id="11"/>
            <p:cNvSpPr/>
            <p:nvPr/>
          </p:nvSpPr>
          <p:spPr>
            <a:xfrm flipH="false" flipV="false" rot="0">
              <a:off x="0" y="0"/>
              <a:ext cx="4036405" cy="4036405"/>
            </a:xfrm>
            <a:custGeom>
              <a:avLst/>
              <a:gdLst/>
              <a:ahLst/>
              <a:cxnLst/>
              <a:rect r="r" b="b" t="t" l="l"/>
              <a:pathLst>
                <a:path h="4036405" w="4036405">
                  <a:moveTo>
                    <a:pt x="0" y="0"/>
                  </a:moveTo>
                  <a:lnTo>
                    <a:pt x="4036405" y="0"/>
                  </a:lnTo>
                  <a:lnTo>
                    <a:pt x="4036405" y="4036405"/>
                  </a:lnTo>
                  <a:lnTo>
                    <a:pt x="0" y="4036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020476" y="427624"/>
              <a:ext cx="1995453" cy="3181158"/>
            </a:xfrm>
            <a:custGeom>
              <a:avLst/>
              <a:gdLst/>
              <a:ahLst/>
              <a:cxnLst/>
              <a:rect r="r" b="b" t="t" l="l"/>
              <a:pathLst>
                <a:path h="3181158" w="1995453">
                  <a:moveTo>
                    <a:pt x="0" y="0"/>
                  </a:moveTo>
                  <a:lnTo>
                    <a:pt x="1995453" y="0"/>
                  </a:lnTo>
                  <a:lnTo>
                    <a:pt x="1995453" y="3181157"/>
                  </a:lnTo>
                  <a:lnTo>
                    <a:pt x="0" y="31811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3" id="13"/>
          <p:cNvGrpSpPr/>
          <p:nvPr/>
        </p:nvGrpSpPr>
        <p:grpSpPr>
          <a:xfrm rot="0">
            <a:off x="12605111" y="2848342"/>
            <a:ext cx="3027304" cy="3027304"/>
            <a:chOff x="0" y="0"/>
            <a:chExt cx="4036405" cy="4036405"/>
          </a:xfrm>
        </p:grpSpPr>
        <p:sp>
          <p:nvSpPr>
            <p:cNvPr name="Freeform 14" id="14"/>
            <p:cNvSpPr/>
            <p:nvPr/>
          </p:nvSpPr>
          <p:spPr>
            <a:xfrm flipH="false" flipV="false" rot="0">
              <a:off x="0" y="0"/>
              <a:ext cx="4036405" cy="4036405"/>
            </a:xfrm>
            <a:custGeom>
              <a:avLst/>
              <a:gdLst/>
              <a:ahLst/>
              <a:cxnLst/>
              <a:rect r="r" b="b" t="t" l="l"/>
              <a:pathLst>
                <a:path h="4036405" w="4036405">
                  <a:moveTo>
                    <a:pt x="0" y="0"/>
                  </a:moveTo>
                  <a:lnTo>
                    <a:pt x="4036405" y="0"/>
                  </a:lnTo>
                  <a:lnTo>
                    <a:pt x="4036405" y="4036405"/>
                  </a:lnTo>
                  <a:lnTo>
                    <a:pt x="0" y="4036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78008" y="159341"/>
              <a:ext cx="3680388" cy="3680388"/>
            </a:xfrm>
            <a:custGeom>
              <a:avLst/>
              <a:gdLst/>
              <a:ahLst/>
              <a:cxnLst/>
              <a:rect r="r" b="b" t="t" l="l"/>
              <a:pathLst>
                <a:path h="3680388" w="3680388">
                  <a:moveTo>
                    <a:pt x="0" y="0"/>
                  </a:moveTo>
                  <a:lnTo>
                    <a:pt x="3680388" y="0"/>
                  </a:lnTo>
                  <a:lnTo>
                    <a:pt x="3680388" y="3680388"/>
                  </a:lnTo>
                  <a:lnTo>
                    <a:pt x="0" y="36803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16" id="16"/>
          <p:cNvGrpSpPr/>
          <p:nvPr/>
        </p:nvGrpSpPr>
        <p:grpSpPr>
          <a:xfrm rot="0">
            <a:off x="2655585" y="6230996"/>
            <a:ext cx="3027304" cy="3027304"/>
            <a:chOff x="0" y="0"/>
            <a:chExt cx="4036405" cy="4036405"/>
          </a:xfrm>
        </p:grpSpPr>
        <p:sp>
          <p:nvSpPr>
            <p:cNvPr name="Freeform 17" id="17"/>
            <p:cNvSpPr/>
            <p:nvPr/>
          </p:nvSpPr>
          <p:spPr>
            <a:xfrm flipH="false" flipV="false" rot="0">
              <a:off x="0" y="0"/>
              <a:ext cx="4036405" cy="4036405"/>
            </a:xfrm>
            <a:custGeom>
              <a:avLst/>
              <a:gdLst/>
              <a:ahLst/>
              <a:cxnLst/>
              <a:rect r="r" b="b" t="t" l="l"/>
              <a:pathLst>
                <a:path h="4036405" w="4036405">
                  <a:moveTo>
                    <a:pt x="0" y="0"/>
                  </a:moveTo>
                  <a:lnTo>
                    <a:pt x="4036405" y="0"/>
                  </a:lnTo>
                  <a:lnTo>
                    <a:pt x="4036405" y="4036405"/>
                  </a:lnTo>
                  <a:lnTo>
                    <a:pt x="0" y="4036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253058" y="253058"/>
              <a:ext cx="3530288" cy="3530288"/>
            </a:xfrm>
            <a:custGeom>
              <a:avLst/>
              <a:gdLst/>
              <a:ahLst/>
              <a:cxnLst/>
              <a:rect r="r" b="b" t="t" l="l"/>
              <a:pathLst>
                <a:path h="3530288" w="3530288">
                  <a:moveTo>
                    <a:pt x="0" y="0"/>
                  </a:moveTo>
                  <a:lnTo>
                    <a:pt x="3530288" y="0"/>
                  </a:lnTo>
                  <a:lnTo>
                    <a:pt x="3530288" y="3530288"/>
                  </a:lnTo>
                  <a:lnTo>
                    <a:pt x="0" y="3530288"/>
                  </a:lnTo>
                  <a:lnTo>
                    <a:pt x="0" y="0"/>
                  </a:lnTo>
                  <a:close/>
                </a:path>
              </a:pathLst>
            </a:custGeom>
            <a:blipFill>
              <a:blip r:embed="rId14"/>
              <a:stretch>
                <a:fillRect l="0" t="0" r="0" b="0"/>
              </a:stretch>
            </a:blipFill>
          </p:spPr>
        </p:sp>
      </p:grpSp>
      <p:grpSp>
        <p:nvGrpSpPr>
          <p:cNvPr name="Group 19" id="19"/>
          <p:cNvGrpSpPr/>
          <p:nvPr/>
        </p:nvGrpSpPr>
        <p:grpSpPr>
          <a:xfrm rot="0">
            <a:off x="11091442" y="6188218"/>
            <a:ext cx="3027304" cy="3027304"/>
            <a:chOff x="0" y="0"/>
            <a:chExt cx="4036405" cy="4036405"/>
          </a:xfrm>
        </p:grpSpPr>
        <p:sp>
          <p:nvSpPr>
            <p:cNvPr name="Freeform 20" id="20"/>
            <p:cNvSpPr/>
            <p:nvPr/>
          </p:nvSpPr>
          <p:spPr>
            <a:xfrm flipH="false" flipV="false" rot="0">
              <a:off x="0" y="0"/>
              <a:ext cx="4036405" cy="4036405"/>
            </a:xfrm>
            <a:custGeom>
              <a:avLst/>
              <a:gdLst/>
              <a:ahLst/>
              <a:cxnLst/>
              <a:rect r="r" b="b" t="t" l="l"/>
              <a:pathLst>
                <a:path h="4036405" w="4036405">
                  <a:moveTo>
                    <a:pt x="0" y="0"/>
                  </a:moveTo>
                  <a:lnTo>
                    <a:pt x="4036405" y="0"/>
                  </a:lnTo>
                  <a:lnTo>
                    <a:pt x="4036405" y="4036405"/>
                  </a:lnTo>
                  <a:lnTo>
                    <a:pt x="0" y="4036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289865" y="291158"/>
              <a:ext cx="3456676" cy="3580361"/>
            </a:xfrm>
            <a:custGeom>
              <a:avLst/>
              <a:gdLst/>
              <a:ahLst/>
              <a:cxnLst/>
              <a:rect r="r" b="b" t="t" l="l"/>
              <a:pathLst>
                <a:path h="3580361" w="3456676">
                  <a:moveTo>
                    <a:pt x="0" y="0"/>
                  </a:moveTo>
                  <a:lnTo>
                    <a:pt x="3456675" y="0"/>
                  </a:lnTo>
                  <a:lnTo>
                    <a:pt x="3456675" y="3580361"/>
                  </a:lnTo>
                  <a:lnTo>
                    <a:pt x="0" y="358036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TextBox 22" id="22"/>
          <p:cNvSpPr txBox="true"/>
          <p:nvPr/>
        </p:nvSpPr>
        <p:spPr>
          <a:xfrm rot="0">
            <a:off x="4422039" y="1227742"/>
            <a:ext cx="9443922" cy="1118235"/>
          </a:xfrm>
          <a:prstGeom prst="rect">
            <a:avLst/>
          </a:prstGeom>
        </p:spPr>
        <p:txBody>
          <a:bodyPr anchor="t" rtlCol="false" tIns="0" lIns="0" bIns="0" rIns="0">
            <a:spAutoFit/>
          </a:bodyPr>
          <a:lstStyle/>
          <a:p>
            <a:pPr algn="ctr">
              <a:lnSpc>
                <a:spcPts val="6900"/>
              </a:lnSpc>
            </a:pPr>
            <a:r>
              <a:rPr lang="en-US" sz="6900" spc="-138">
                <a:solidFill>
                  <a:srgbClr val="F6F6F6"/>
                </a:solidFill>
                <a:latin typeface="Agrandir"/>
                <a:ea typeface="Agrandir"/>
                <a:cs typeface="Agrandir"/>
                <a:sym typeface="Agrandir"/>
              </a:rPr>
              <a:t>Tools Used</a:t>
            </a:r>
          </a:p>
        </p:txBody>
      </p:sp>
      <p:sp>
        <p:nvSpPr>
          <p:cNvPr name="Freeform 23" id="23"/>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17"/>
            <a:stretch>
              <a:fillRect l="0" t="0" r="0" b="0"/>
            </a:stretch>
          </a:blipFill>
        </p:spPr>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767082">
            <a:off x="-2729031" y="-2501256"/>
            <a:ext cx="14220834" cy="14203058"/>
          </a:xfrm>
          <a:custGeom>
            <a:avLst/>
            <a:gdLst/>
            <a:ahLst/>
            <a:cxnLst/>
            <a:rect r="r" b="b" t="t" l="l"/>
            <a:pathLst>
              <a:path h="14203058" w="14220834">
                <a:moveTo>
                  <a:pt x="0" y="0"/>
                </a:moveTo>
                <a:lnTo>
                  <a:pt x="14220834" y="0"/>
                </a:lnTo>
                <a:lnTo>
                  <a:pt x="14220834" y="14203058"/>
                </a:lnTo>
                <a:lnTo>
                  <a:pt x="0" y="14203058"/>
                </a:lnTo>
                <a:lnTo>
                  <a:pt x="0" y="0"/>
                </a:lnTo>
                <a:close/>
              </a:path>
            </a:pathLst>
          </a:custGeom>
          <a:blipFill>
            <a:blip r:embed="rId2"/>
            <a:stretch>
              <a:fillRect l="0" t="0" r="0" b="0"/>
            </a:stretch>
          </a:blipFill>
        </p:spPr>
      </p:sp>
      <p:sp>
        <p:nvSpPr>
          <p:cNvPr name="Freeform 3" id="3"/>
          <p:cNvSpPr/>
          <p:nvPr/>
        </p:nvSpPr>
        <p:spPr>
          <a:xfrm flipH="false" flipV="false" rot="-7047732">
            <a:off x="9134078" y="-3251860"/>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3">
              <a:alphaModFix amt="55000"/>
            </a:blip>
            <a:stretch>
              <a:fillRect l="0" t="0" r="0" b="0"/>
            </a:stretch>
          </a:blipFill>
        </p:spPr>
      </p:sp>
      <p:sp>
        <p:nvSpPr>
          <p:cNvPr name="Freeform 4" id="4"/>
          <p:cNvSpPr/>
          <p:nvPr/>
        </p:nvSpPr>
        <p:spPr>
          <a:xfrm flipH="false" flipV="false" rot="-7047732">
            <a:off x="-913250" y="3859782"/>
            <a:ext cx="10589272" cy="11265182"/>
          </a:xfrm>
          <a:custGeom>
            <a:avLst/>
            <a:gdLst/>
            <a:ahLst/>
            <a:cxnLst/>
            <a:rect r="r" b="b" t="t" l="l"/>
            <a:pathLst>
              <a:path h="11265182" w="10589272">
                <a:moveTo>
                  <a:pt x="0" y="0"/>
                </a:moveTo>
                <a:lnTo>
                  <a:pt x="10589272" y="0"/>
                </a:lnTo>
                <a:lnTo>
                  <a:pt x="10589272" y="11265182"/>
                </a:lnTo>
                <a:lnTo>
                  <a:pt x="0" y="11265182"/>
                </a:lnTo>
                <a:lnTo>
                  <a:pt x="0" y="0"/>
                </a:lnTo>
                <a:close/>
              </a:path>
            </a:pathLst>
          </a:custGeom>
          <a:blipFill>
            <a:blip r:embed="rId3">
              <a:alphaModFix amt="55000"/>
            </a:blip>
            <a:stretch>
              <a:fillRect l="0" t="0" r="0" b="0"/>
            </a:stretch>
          </a:blipFill>
        </p:spPr>
      </p:sp>
      <p:sp>
        <p:nvSpPr>
          <p:cNvPr name="Freeform 5" id="5"/>
          <p:cNvSpPr/>
          <p:nvPr/>
        </p:nvSpPr>
        <p:spPr>
          <a:xfrm flipH="false" flipV="false" rot="0">
            <a:off x="966901" y="1943100"/>
            <a:ext cx="8605940" cy="2727921"/>
          </a:xfrm>
          <a:custGeom>
            <a:avLst/>
            <a:gdLst/>
            <a:ahLst/>
            <a:cxnLst/>
            <a:rect r="r" b="b" t="t" l="l"/>
            <a:pathLst>
              <a:path h="2727921" w="8605940">
                <a:moveTo>
                  <a:pt x="0" y="0"/>
                </a:moveTo>
                <a:lnTo>
                  <a:pt x="8605941" y="0"/>
                </a:lnTo>
                <a:lnTo>
                  <a:pt x="8605941" y="2727921"/>
                </a:lnTo>
                <a:lnTo>
                  <a:pt x="0" y="2727921"/>
                </a:lnTo>
                <a:lnTo>
                  <a:pt x="0" y="0"/>
                </a:lnTo>
                <a:close/>
              </a:path>
            </a:pathLst>
          </a:custGeom>
          <a:blipFill>
            <a:blip r:embed="rId4"/>
            <a:stretch>
              <a:fillRect l="-6237" t="-62585" r="-7231" b="-38771"/>
            </a:stretch>
          </a:blipFill>
        </p:spPr>
      </p:sp>
      <p:sp>
        <p:nvSpPr>
          <p:cNvPr name="Freeform 6" id="6"/>
          <p:cNvSpPr/>
          <p:nvPr/>
        </p:nvSpPr>
        <p:spPr>
          <a:xfrm flipH="false" flipV="false" rot="0">
            <a:off x="2312075" y="6352675"/>
            <a:ext cx="13663851" cy="3323612"/>
          </a:xfrm>
          <a:custGeom>
            <a:avLst/>
            <a:gdLst/>
            <a:ahLst/>
            <a:cxnLst/>
            <a:rect r="r" b="b" t="t" l="l"/>
            <a:pathLst>
              <a:path h="3323612" w="13663851">
                <a:moveTo>
                  <a:pt x="0" y="0"/>
                </a:moveTo>
                <a:lnTo>
                  <a:pt x="13663850" y="0"/>
                </a:lnTo>
                <a:lnTo>
                  <a:pt x="13663850" y="3323612"/>
                </a:lnTo>
                <a:lnTo>
                  <a:pt x="0" y="3323612"/>
                </a:lnTo>
                <a:lnTo>
                  <a:pt x="0" y="0"/>
                </a:lnTo>
                <a:close/>
              </a:path>
            </a:pathLst>
          </a:custGeom>
          <a:blipFill>
            <a:blip r:embed="rId5"/>
            <a:stretch>
              <a:fillRect l="-5841" t="-100805" r="-3190" b="-51334"/>
            </a:stretch>
          </a:blipFill>
        </p:spPr>
      </p:sp>
      <p:sp>
        <p:nvSpPr>
          <p:cNvPr name="Freeform 7" id="7"/>
          <p:cNvSpPr/>
          <p:nvPr/>
        </p:nvSpPr>
        <p:spPr>
          <a:xfrm flipH="false" flipV="false" rot="0">
            <a:off x="9601417" y="3562617"/>
            <a:ext cx="7686458" cy="2790058"/>
          </a:xfrm>
          <a:custGeom>
            <a:avLst/>
            <a:gdLst/>
            <a:ahLst/>
            <a:cxnLst/>
            <a:rect r="r" b="b" t="t" l="l"/>
            <a:pathLst>
              <a:path h="2790058" w="7686458">
                <a:moveTo>
                  <a:pt x="0" y="0"/>
                </a:moveTo>
                <a:lnTo>
                  <a:pt x="7686458" y="0"/>
                </a:lnTo>
                <a:lnTo>
                  <a:pt x="7686458" y="2790058"/>
                </a:lnTo>
                <a:lnTo>
                  <a:pt x="0" y="2790058"/>
                </a:lnTo>
                <a:lnTo>
                  <a:pt x="0" y="0"/>
                </a:lnTo>
                <a:close/>
              </a:path>
            </a:pathLst>
          </a:custGeom>
          <a:blipFill>
            <a:blip r:embed="rId6"/>
            <a:stretch>
              <a:fillRect l="-8220" t="-68771" r="-37429" b="-56936"/>
            </a:stretch>
          </a:blipFill>
        </p:spPr>
      </p:sp>
      <p:sp>
        <p:nvSpPr>
          <p:cNvPr name="TextBox 8" id="8"/>
          <p:cNvSpPr txBox="true"/>
          <p:nvPr/>
        </p:nvSpPr>
        <p:spPr>
          <a:xfrm rot="0">
            <a:off x="1028700" y="962025"/>
            <a:ext cx="6333278" cy="981075"/>
          </a:xfrm>
          <a:prstGeom prst="rect">
            <a:avLst/>
          </a:prstGeom>
        </p:spPr>
        <p:txBody>
          <a:bodyPr anchor="t" rtlCol="false" tIns="0" lIns="0" bIns="0" rIns="0">
            <a:spAutoFit/>
          </a:bodyPr>
          <a:lstStyle/>
          <a:p>
            <a:pPr algn="l">
              <a:lnSpc>
                <a:spcPts val="6000"/>
              </a:lnSpc>
            </a:pPr>
            <a:r>
              <a:rPr lang="en-US" sz="6000" spc="-120">
                <a:solidFill>
                  <a:srgbClr val="F6F6F6"/>
                </a:solidFill>
                <a:latin typeface="Agrandir"/>
                <a:ea typeface="Agrandir"/>
                <a:cs typeface="Agrandir"/>
                <a:sym typeface="Agrandir"/>
              </a:rPr>
              <a:t>Import Libraries</a:t>
            </a:r>
          </a:p>
        </p:txBody>
      </p:sp>
      <p:sp>
        <p:nvSpPr>
          <p:cNvPr name="TextBox 9" id="9"/>
          <p:cNvSpPr txBox="true"/>
          <p:nvPr/>
        </p:nvSpPr>
        <p:spPr>
          <a:xfrm rot="0">
            <a:off x="10926022" y="2581542"/>
            <a:ext cx="6333278" cy="981075"/>
          </a:xfrm>
          <a:prstGeom prst="rect">
            <a:avLst/>
          </a:prstGeom>
        </p:spPr>
        <p:txBody>
          <a:bodyPr anchor="t" rtlCol="false" tIns="0" lIns="0" bIns="0" rIns="0">
            <a:spAutoFit/>
          </a:bodyPr>
          <a:lstStyle/>
          <a:p>
            <a:pPr algn="r">
              <a:lnSpc>
                <a:spcPts val="6000"/>
              </a:lnSpc>
            </a:pPr>
            <a:r>
              <a:rPr lang="en-US" sz="6000" spc="-120">
                <a:solidFill>
                  <a:srgbClr val="F6F6F6"/>
                </a:solidFill>
                <a:latin typeface="Agrandir"/>
                <a:ea typeface="Agrandir"/>
                <a:cs typeface="Agrandir"/>
                <a:sym typeface="Agrandir"/>
              </a:rPr>
              <a:t>Load Dataset</a:t>
            </a:r>
          </a:p>
        </p:txBody>
      </p:sp>
      <p:sp>
        <p:nvSpPr>
          <p:cNvPr name="Freeform 10" id="10"/>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7"/>
            <a:stretch>
              <a:fillRect l="0" t="0" r="0" b="0"/>
            </a:stretch>
          </a:blipFill>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034051">
            <a:off x="6871652" y="-1291835"/>
            <a:ext cx="14220834" cy="14203058"/>
          </a:xfrm>
          <a:custGeom>
            <a:avLst/>
            <a:gdLst/>
            <a:ahLst/>
            <a:cxnLst/>
            <a:rect r="r" b="b" t="t" l="l"/>
            <a:pathLst>
              <a:path h="14203058" w="14220834">
                <a:moveTo>
                  <a:pt x="0" y="0"/>
                </a:moveTo>
                <a:lnTo>
                  <a:pt x="14220834" y="0"/>
                </a:lnTo>
                <a:lnTo>
                  <a:pt x="14220834" y="14203057"/>
                </a:lnTo>
                <a:lnTo>
                  <a:pt x="0" y="14203057"/>
                </a:lnTo>
                <a:lnTo>
                  <a:pt x="0" y="0"/>
                </a:lnTo>
                <a:close/>
              </a:path>
            </a:pathLst>
          </a:custGeom>
          <a:blipFill>
            <a:blip r:embed="rId2"/>
            <a:stretch>
              <a:fillRect l="0" t="0" r="0" b="0"/>
            </a:stretch>
          </a:blipFill>
        </p:spPr>
      </p:sp>
      <p:sp>
        <p:nvSpPr>
          <p:cNvPr name="Freeform 3" id="3"/>
          <p:cNvSpPr/>
          <p:nvPr/>
        </p:nvSpPr>
        <p:spPr>
          <a:xfrm flipH="false" flipV="false" rot="-5753494">
            <a:off x="-1037992" y="3147922"/>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3">
              <a:alphaModFix amt="55000"/>
            </a:blip>
            <a:stretch>
              <a:fillRect l="0" t="0" r="0" b="0"/>
            </a:stretch>
          </a:blipFill>
        </p:spPr>
      </p:sp>
      <p:sp>
        <p:nvSpPr>
          <p:cNvPr name="Freeform 4" id="4"/>
          <p:cNvSpPr/>
          <p:nvPr/>
        </p:nvSpPr>
        <p:spPr>
          <a:xfrm flipH="false" flipV="false" rot="-1859345">
            <a:off x="-3741168" y="-3928991"/>
            <a:ext cx="10589272" cy="11265182"/>
          </a:xfrm>
          <a:custGeom>
            <a:avLst/>
            <a:gdLst/>
            <a:ahLst/>
            <a:cxnLst/>
            <a:rect r="r" b="b" t="t" l="l"/>
            <a:pathLst>
              <a:path h="11265182" w="10589272">
                <a:moveTo>
                  <a:pt x="0" y="0"/>
                </a:moveTo>
                <a:lnTo>
                  <a:pt x="10589271" y="0"/>
                </a:lnTo>
                <a:lnTo>
                  <a:pt x="10589271" y="11265182"/>
                </a:lnTo>
                <a:lnTo>
                  <a:pt x="0" y="11265182"/>
                </a:lnTo>
                <a:lnTo>
                  <a:pt x="0" y="0"/>
                </a:lnTo>
                <a:close/>
              </a:path>
            </a:pathLst>
          </a:custGeom>
          <a:blipFill>
            <a:blip r:embed="rId3">
              <a:alphaModFix amt="55000"/>
            </a:blip>
            <a:stretch>
              <a:fillRect l="0" t="0" r="0" b="0"/>
            </a:stretch>
          </a:blipFill>
        </p:spPr>
      </p:sp>
      <p:sp>
        <p:nvSpPr>
          <p:cNvPr name="Freeform 5" id="5"/>
          <p:cNvSpPr/>
          <p:nvPr/>
        </p:nvSpPr>
        <p:spPr>
          <a:xfrm flipH="false" flipV="false" rot="0">
            <a:off x="4097797" y="1703600"/>
            <a:ext cx="2183109" cy="7972687"/>
          </a:xfrm>
          <a:custGeom>
            <a:avLst/>
            <a:gdLst/>
            <a:ahLst/>
            <a:cxnLst/>
            <a:rect r="r" b="b" t="t" l="l"/>
            <a:pathLst>
              <a:path h="7972687" w="2183109">
                <a:moveTo>
                  <a:pt x="0" y="0"/>
                </a:moveTo>
                <a:lnTo>
                  <a:pt x="2183109" y="0"/>
                </a:lnTo>
                <a:lnTo>
                  <a:pt x="2183109" y="7972687"/>
                </a:lnTo>
                <a:lnTo>
                  <a:pt x="0" y="7972687"/>
                </a:lnTo>
                <a:lnTo>
                  <a:pt x="0" y="0"/>
                </a:lnTo>
                <a:close/>
              </a:path>
            </a:pathLst>
          </a:custGeom>
          <a:blipFill>
            <a:blip r:embed="rId4"/>
            <a:stretch>
              <a:fillRect l="-22538" t="-20197" r="-738833" b="-12476"/>
            </a:stretch>
          </a:blipFill>
        </p:spPr>
      </p:sp>
      <p:sp>
        <p:nvSpPr>
          <p:cNvPr name="Freeform 6" id="6"/>
          <p:cNvSpPr/>
          <p:nvPr/>
        </p:nvSpPr>
        <p:spPr>
          <a:xfrm flipH="false" flipV="false" rot="0">
            <a:off x="6739372" y="3143174"/>
            <a:ext cx="9877411" cy="774559"/>
          </a:xfrm>
          <a:custGeom>
            <a:avLst/>
            <a:gdLst/>
            <a:ahLst/>
            <a:cxnLst/>
            <a:rect r="r" b="b" t="t" l="l"/>
            <a:pathLst>
              <a:path h="774559" w="9877411">
                <a:moveTo>
                  <a:pt x="0" y="0"/>
                </a:moveTo>
                <a:lnTo>
                  <a:pt x="9877410" y="0"/>
                </a:lnTo>
                <a:lnTo>
                  <a:pt x="9877410" y="774559"/>
                </a:lnTo>
                <a:lnTo>
                  <a:pt x="0" y="774559"/>
                </a:lnTo>
                <a:lnTo>
                  <a:pt x="0" y="0"/>
                </a:lnTo>
                <a:close/>
              </a:path>
            </a:pathLst>
          </a:custGeom>
          <a:blipFill>
            <a:blip r:embed="rId5"/>
            <a:stretch>
              <a:fillRect l="-7928" t="-324656" r="-16075" b="-464841"/>
            </a:stretch>
          </a:blipFill>
        </p:spPr>
      </p:sp>
      <p:sp>
        <p:nvSpPr>
          <p:cNvPr name="Freeform 7" id="7"/>
          <p:cNvSpPr/>
          <p:nvPr/>
        </p:nvSpPr>
        <p:spPr>
          <a:xfrm flipH="false" flipV="false" rot="0">
            <a:off x="6893738" y="6130368"/>
            <a:ext cx="9568678" cy="1298010"/>
          </a:xfrm>
          <a:custGeom>
            <a:avLst/>
            <a:gdLst/>
            <a:ahLst/>
            <a:cxnLst/>
            <a:rect r="r" b="b" t="t" l="l"/>
            <a:pathLst>
              <a:path h="1298010" w="9568678">
                <a:moveTo>
                  <a:pt x="0" y="0"/>
                </a:moveTo>
                <a:lnTo>
                  <a:pt x="9568678" y="0"/>
                </a:lnTo>
                <a:lnTo>
                  <a:pt x="9568678" y="1298010"/>
                </a:lnTo>
                <a:lnTo>
                  <a:pt x="0" y="1298010"/>
                </a:lnTo>
                <a:lnTo>
                  <a:pt x="0" y="0"/>
                </a:lnTo>
                <a:close/>
              </a:path>
            </a:pathLst>
          </a:custGeom>
          <a:blipFill>
            <a:blip r:embed="rId5"/>
            <a:stretch>
              <a:fillRect l="-7200" t="-250169" r="-15966" b="-160561"/>
            </a:stretch>
          </a:blipFill>
        </p:spPr>
      </p:sp>
      <p:sp>
        <p:nvSpPr>
          <p:cNvPr name="Freeform 8" id="8"/>
          <p:cNvSpPr/>
          <p:nvPr/>
        </p:nvSpPr>
        <p:spPr>
          <a:xfrm flipH="false" flipV="false" rot="-5898044">
            <a:off x="2370795" y="6278504"/>
            <a:ext cx="1482076" cy="1446877"/>
          </a:xfrm>
          <a:custGeom>
            <a:avLst/>
            <a:gdLst/>
            <a:ahLst/>
            <a:cxnLst/>
            <a:rect r="r" b="b" t="t" l="l"/>
            <a:pathLst>
              <a:path h="1446877" w="1482076">
                <a:moveTo>
                  <a:pt x="0" y="0"/>
                </a:moveTo>
                <a:lnTo>
                  <a:pt x="1482076" y="0"/>
                </a:lnTo>
                <a:lnTo>
                  <a:pt x="1482076" y="1446877"/>
                </a:lnTo>
                <a:lnTo>
                  <a:pt x="0" y="14468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670072" y="722525"/>
            <a:ext cx="6947855" cy="981075"/>
          </a:xfrm>
          <a:prstGeom prst="rect">
            <a:avLst/>
          </a:prstGeom>
        </p:spPr>
        <p:txBody>
          <a:bodyPr anchor="t" rtlCol="false" tIns="0" lIns="0" bIns="0" rIns="0">
            <a:spAutoFit/>
          </a:bodyPr>
          <a:lstStyle/>
          <a:p>
            <a:pPr algn="ctr">
              <a:lnSpc>
                <a:spcPts val="6000"/>
              </a:lnSpc>
            </a:pPr>
            <a:r>
              <a:rPr lang="en-US" sz="6000" spc="-120">
                <a:solidFill>
                  <a:srgbClr val="F6F6F6"/>
                </a:solidFill>
                <a:latin typeface="Agrandir"/>
                <a:ea typeface="Agrandir"/>
                <a:cs typeface="Agrandir"/>
                <a:sym typeface="Agrandir"/>
              </a:rPr>
              <a:t>Data Preprocessing</a:t>
            </a:r>
          </a:p>
        </p:txBody>
      </p:sp>
      <p:sp>
        <p:nvSpPr>
          <p:cNvPr name="TextBox 10" id="10"/>
          <p:cNvSpPr txBox="true"/>
          <p:nvPr/>
        </p:nvSpPr>
        <p:spPr>
          <a:xfrm rot="0">
            <a:off x="1210903" y="3275405"/>
            <a:ext cx="2591098" cy="879475"/>
          </a:xfrm>
          <a:prstGeom prst="rect">
            <a:avLst/>
          </a:prstGeom>
        </p:spPr>
        <p:txBody>
          <a:bodyPr anchor="t" rtlCol="false" tIns="0" lIns="0" bIns="0" rIns="0">
            <a:spAutoFit/>
          </a:bodyPr>
          <a:lstStyle/>
          <a:p>
            <a:pPr algn="ctr">
              <a:lnSpc>
                <a:spcPts val="3499"/>
              </a:lnSpc>
            </a:pPr>
            <a:r>
              <a:rPr lang="en-US" sz="2499" spc="-99">
                <a:solidFill>
                  <a:srgbClr val="F3DD52"/>
                </a:solidFill>
                <a:latin typeface="Poppins"/>
                <a:ea typeface="Poppins"/>
                <a:cs typeface="Poppins"/>
                <a:sym typeface="Poppins"/>
              </a:rPr>
              <a:t>Check for missing values</a:t>
            </a:r>
          </a:p>
        </p:txBody>
      </p:sp>
      <p:sp>
        <p:nvSpPr>
          <p:cNvPr name="TextBox 11" id="11"/>
          <p:cNvSpPr txBox="true"/>
          <p:nvPr/>
        </p:nvSpPr>
        <p:spPr>
          <a:xfrm rot="0">
            <a:off x="9341144" y="2568499"/>
            <a:ext cx="4673866" cy="441325"/>
          </a:xfrm>
          <a:prstGeom prst="rect">
            <a:avLst/>
          </a:prstGeom>
        </p:spPr>
        <p:txBody>
          <a:bodyPr anchor="t" rtlCol="false" tIns="0" lIns="0" bIns="0" rIns="0">
            <a:spAutoFit/>
          </a:bodyPr>
          <a:lstStyle/>
          <a:p>
            <a:pPr algn="ctr">
              <a:lnSpc>
                <a:spcPts val="3499"/>
              </a:lnSpc>
            </a:pPr>
            <a:r>
              <a:rPr lang="en-US" sz="2499" spc="-99">
                <a:solidFill>
                  <a:srgbClr val="F3DD52"/>
                </a:solidFill>
                <a:latin typeface="Poppins"/>
                <a:ea typeface="Poppins"/>
                <a:cs typeface="Poppins"/>
                <a:sym typeface="Poppins"/>
              </a:rPr>
              <a:t>Split Dataset</a:t>
            </a:r>
          </a:p>
        </p:txBody>
      </p:sp>
      <p:sp>
        <p:nvSpPr>
          <p:cNvPr name="TextBox 12" id="12"/>
          <p:cNvSpPr txBox="true"/>
          <p:nvPr/>
        </p:nvSpPr>
        <p:spPr>
          <a:xfrm rot="0">
            <a:off x="8415725" y="5555693"/>
            <a:ext cx="6524703" cy="441325"/>
          </a:xfrm>
          <a:prstGeom prst="rect">
            <a:avLst/>
          </a:prstGeom>
        </p:spPr>
        <p:txBody>
          <a:bodyPr anchor="t" rtlCol="false" tIns="0" lIns="0" bIns="0" rIns="0">
            <a:spAutoFit/>
          </a:bodyPr>
          <a:lstStyle/>
          <a:p>
            <a:pPr algn="ctr">
              <a:lnSpc>
                <a:spcPts val="3499"/>
              </a:lnSpc>
            </a:pPr>
            <a:r>
              <a:rPr lang="en-US" sz="2499" spc="-99">
                <a:solidFill>
                  <a:srgbClr val="F3DD52"/>
                </a:solidFill>
                <a:latin typeface="Poppins"/>
                <a:ea typeface="Poppins"/>
                <a:cs typeface="Poppins"/>
                <a:sym typeface="Poppins"/>
              </a:rPr>
              <a:t>Standardization</a:t>
            </a:r>
          </a:p>
        </p:txBody>
      </p:sp>
      <p:sp>
        <p:nvSpPr>
          <p:cNvPr name="Freeform 13" id="13"/>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8"/>
            <a:stretch>
              <a:fillRect l="0" t="0" r="0" b="0"/>
            </a:stretch>
          </a:blipFill>
        </p:spPr>
      </p:sp>
      <p:sp>
        <p:nvSpPr>
          <p:cNvPr name="TextBox 14" id="14"/>
          <p:cNvSpPr txBox="true"/>
          <p:nvPr/>
        </p:nvSpPr>
        <p:spPr>
          <a:xfrm rot="0">
            <a:off x="1448460" y="4210530"/>
            <a:ext cx="2115983" cy="2342515"/>
          </a:xfrm>
          <a:prstGeom prst="rect">
            <a:avLst/>
          </a:prstGeom>
        </p:spPr>
        <p:txBody>
          <a:bodyPr anchor="t" rtlCol="false" tIns="0" lIns="0" bIns="0" rIns="0">
            <a:spAutoFit/>
          </a:bodyPr>
          <a:lstStyle/>
          <a:p>
            <a:pPr algn="l">
              <a:lnSpc>
                <a:spcPts val="2660"/>
              </a:lnSpc>
            </a:pPr>
            <a:r>
              <a:rPr lang="en-US" sz="1900" spc="-76">
                <a:solidFill>
                  <a:srgbClr val="D8D8D8"/>
                </a:solidFill>
                <a:latin typeface="Poppins"/>
                <a:ea typeface="Poppins"/>
                <a:cs typeface="Poppins"/>
                <a:sym typeface="Poppins"/>
              </a:rPr>
              <a:t>Before processing, we check for missing values. Since there are none, the dataset is ready for further steps.</a:t>
            </a:r>
          </a:p>
        </p:txBody>
      </p:sp>
      <p:sp>
        <p:nvSpPr>
          <p:cNvPr name="TextBox 15" id="15"/>
          <p:cNvSpPr txBox="true"/>
          <p:nvPr/>
        </p:nvSpPr>
        <p:spPr>
          <a:xfrm rot="0">
            <a:off x="7941773" y="4097730"/>
            <a:ext cx="7472609" cy="675640"/>
          </a:xfrm>
          <a:prstGeom prst="rect">
            <a:avLst/>
          </a:prstGeom>
        </p:spPr>
        <p:txBody>
          <a:bodyPr anchor="t" rtlCol="false" tIns="0" lIns="0" bIns="0" rIns="0">
            <a:spAutoFit/>
          </a:bodyPr>
          <a:lstStyle/>
          <a:p>
            <a:pPr algn="ctr">
              <a:lnSpc>
                <a:spcPts val="2660"/>
              </a:lnSpc>
            </a:pPr>
            <a:r>
              <a:rPr lang="en-US" sz="1900" spc="-76">
                <a:solidFill>
                  <a:srgbClr val="D8D8D8"/>
                </a:solidFill>
                <a:latin typeface="Poppins"/>
                <a:ea typeface="Poppins"/>
                <a:cs typeface="Poppins"/>
                <a:sym typeface="Poppins"/>
              </a:rPr>
              <a:t>The dataset is split into 80% for training and 20% for testing using </a:t>
            </a:r>
            <a:r>
              <a:rPr lang="en-US" b="true" sz="1900" i="true" spc="-76">
                <a:solidFill>
                  <a:srgbClr val="D8D8D8"/>
                </a:solidFill>
                <a:latin typeface="Poppins Bold Italics"/>
                <a:ea typeface="Poppins Bold Italics"/>
                <a:cs typeface="Poppins Bold Italics"/>
                <a:sym typeface="Poppins Bold Italics"/>
              </a:rPr>
              <a:t>train_test_split()</a:t>
            </a:r>
            <a:r>
              <a:rPr lang="en-US" sz="1900" spc="-76">
                <a:solidFill>
                  <a:srgbClr val="D8D8D8"/>
                </a:solidFill>
                <a:latin typeface="Poppins"/>
                <a:ea typeface="Poppins"/>
                <a:cs typeface="Poppins"/>
                <a:sym typeface="Poppins"/>
              </a:rPr>
              <a:t>, ensuring class distribution remains balanced.</a:t>
            </a:r>
          </a:p>
        </p:txBody>
      </p:sp>
      <p:sp>
        <p:nvSpPr>
          <p:cNvPr name="TextBox 16" id="16"/>
          <p:cNvSpPr txBox="true"/>
          <p:nvPr/>
        </p:nvSpPr>
        <p:spPr>
          <a:xfrm rot="0">
            <a:off x="7941773" y="7609353"/>
            <a:ext cx="7472609" cy="1009015"/>
          </a:xfrm>
          <a:prstGeom prst="rect">
            <a:avLst/>
          </a:prstGeom>
        </p:spPr>
        <p:txBody>
          <a:bodyPr anchor="t" rtlCol="false" tIns="0" lIns="0" bIns="0" rIns="0">
            <a:spAutoFit/>
          </a:bodyPr>
          <a:lstStyle/>
          <a:p>
            <a:pPr algn="ctr">
              <a:lnSpc>
                <a:spcPts val="2660"/>
              </a:lnSpc>
            </a:pPr>
            <a:r>
              <a:rPr lang="en-US" b="true" sz="1900" i="true" spc="-76">
                <a:solidFill>
                  <a:srgbClr val="D8D8D8"/>
                </a:solidFill>
                <a:latin typeface="Poppins Bold Italics"/>
                <a:ea typeface="Poppins Bold Italics"/>
                <a:cs typeface="Poppins Bold Italics"/>
                <a:sym typeface="Poppins Bold Italics"/>
              </a:rPr>
              <a:t>StandardScaler()</a:t>
            </a:r>
            <a:r>
              <a:rPr lang="en-US" sz="1900" spc="-76">
                <a:solidFill>
                  <a:srgbClr val="D8D8D8"/>
                </a:solidFill>
                <a:latin typeface="Poppins"/>
                <a:ea typeface="Poppins"/>
                <a:cs typeface="Poppins"/>
                <a:sym typeface="Poppins"/>
              </a:rPr>
              <a:t> is used to normalize feature values, ensuring all features are on the same scale. This improves model performance and training efficiency.</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767082">
            <a:off x="-2729031" y="-2501256"/>
            <a:ext cx="14220834" cy="14203058"/>
          </a:xfrm>
          <a:custGeom>
            <a:avLst/>
            <a:gdLst/>
            <a:ahLst/>
            <a:cxnLst/>
            <a:rect r="r" b="b" t="t" l="l"/>
            <a:pathLst>
              <a:path h="14203058" w="14220834">
                <a:moveTo>
                  <a:pt x="0" y="0"/>
                </a:moveTo>
                <a:lnTo>
                  <a:pt x="14220834" y="0"/>
                </a:lnTo>
                <a:lnTo>
                  <a:pt x="14220834" y="14203058"/>
                </a:lnTo>
                <a:lnTo>
                  <a:pt x="0" y="14203058"/>
                </a:lnTo>
                <a:lnTo>
                  <a:pt x="0" y="0"/>
                </a:lnTo>
                <a:close/>
              </a:path>
            </a:pathLst>
          </a:custGeom>
          <a:blipFill>
            <a:blip r:embed="rId2"/>
            <a:stretch>
              <a:fillRect l="0" t="0" r="0" b="0"/>
            </a:stretch>
          </a:blipFill>
        </p:spPr>
      </p:sp>
      <p:sp>
        <p:nvSpPr>
          <p:cNvPr name="Freeform 3" id="3"/>
          <p:cNvSpPr/>
          <p:nvPr/>
        </p:nvSpPr>
        <p:spPr>
          <a:xfrm flipH="false" flipV="false" rot="-5029294">
            <a:off x="12032410" y="2952145"/>
            <a:ext cx="8653542" cy="9205896"/>
          </a:xfrm>
          <a:custGeom>
            <a:avLst/>
            <a:gdLst/>
            <a:ahLst/>
            <a:cxnLst/>
            <a:rect r="r" b="b" t="t" l="l"/>
            <a:pathLst>
              <a:path h="9205896" w="8653542">
                <a:moveTo>
                  <a:pt x="0" y="0"/>
                </a:moveTo>
                <a:lnTo>
                  <a:pt x="8653542" y="0"/>
                </a:lnTo>
                <a:lnTo>
                  <a:pt x="8653542" y="9205896"/>
                </a:lnTo>
                <a:lnTo>
                  <a:pt x="0" y="9205896"/>
                </a:lnTo>
                <a:lnTo>
                  <a:pt x="0" y="0"/>
                </a:lnTo>
                <a:close/>
              </a:path>
            </a:pathLst>
          </a:custGeom>
          <a:blipFill>
            <a:blip r:embed="rId3">
              <a:alphaModFix amt="55000"/>
            </a:blip>
            <a:stretch>
              <a:fillRect l="0" t="0" r="0" b="0"/>
            </a:stretch>
          </a:blipFill>
        </p:spPr>
      </p:sp>
      <p:sp>
        <p:nvSpPr>
          <p:cNvPr name="Freeform 4" id="4"/>
          <p:cNvSpPr/>
          <p:nvPr/>
        </p:nvSpPr>
        <p:spPr>
          <a:xfrm flipH="false" flipV="false" rot="-7917214">
            <a:off x="-913250" y="2195775"/>
            <a:ext cx="10589272" cy="11265182"/>
          </a:xfrm>
          <a:custGeom>
            <a:avLst/>
            <a:gdLst/>
            <a:ahLst/>
            <a:cxnLst/>
            <a:rect r="r" b="b" t="t" l="l"/>
            <a:pathLst>
              <a:path h="11265182" w="10589272">
                <a:moveTo>
                  <a:pt x="0" y="0"/>
                </a:moveTo>
                <a:lnTo>
                  <a:pt x="10589272" y="0"/>
                </a:lnTo>
                <a:lnTo>
                  <a:pt x="10589272" y="11265183"/>
                </a:lnTo>
                <a:lnTo>
                  <a:pt x="0" y="11265183"/>
                </a:lnTo>
                <a:lnTo>
                  <a:pt x="0" y="0"/>
                </a:lnTo>
                <a:close/>
              </a:path>
            </a:pathLst>
          </a:custGeom>
          <a:blipFill>
            <a:blip r:embed="rId3">
              <a:alphaModFix amt="55000"/>
            </a:blip>
            <a:stretch>
              <a:fillRect l="0" t="0" r="0" b="0"/>
            </a:stretch>
          </a:blipFill>
        </p:spPr>
      </p:sp>
      <p:sp>
        <p:nvSpPr>
          <p:cNvPr name="Freeform 5" id="5"/>
          <p:cNvSpPr/>
          <p:nvPr/>
        </p:nvSpPr>
        <p:spPr>
          <a:xfrm flipH="false" flipV="false" rot="0">
            <a:off x="16746793" y="600182"/>
            <a:ext cx="878089" cy="857036"/>
          </a:xfrm>
          <a:custGeom>
            <a:avLst/>
            <a:gdLst/>
            <a:ahLst/>
            <a:cxnLst/>
            <a:rect r="r" b="b" t="t" l="l"/>
            <a:pathLst>
              <a:path h="857036" w="878089">
                <a:moveTo>
                  <a:pt x="0" y="0"/>
                </a:moveTo>
                <a:lnTo>
                  <a:pt x="878090" y="0"/>
                </a:lnTo>
                <a:lnTo>
                  <a:pt x="878090" y="857036"/>
                </a:lnTo>
                <a:lnTo>
                  <a:pt x="0" y="857036"/>
                </a:lnTo>
                <a:lnTo>
                  <a:pt x="0" y="0"/>
                </a:lnTo>
                <a:close/>
              </a:path>
            </a:pathLst>
          </a:custGeom>
          <a:blipFill>
            <a:blip r:embed="rId4"/>
            <a:stretch>
              <a:fillRect l="0" t="0" r="0" b="0"/>
            </a:stretch>
          </a:blipFill>
        </p:spPr>
      </p:sp>
      <p:sp>
        <p:nvSpPr>
          <p:cNvPr name="Freeform 6" id="6"/>
          <p:cNvSpPr/>
          <p:nvPr/>
        </p:nvSpPr>
        <p:spPr>
          <a:xfrm flipH="false" flipV="false" rot="0">
            <a:off x="1004374" y="1945635"/>
            <a:ext cx="16279252" cy="2451536"/>
          </a:xfrm>
          <a:custGeom>
            <a:avLst/>
            <a:gdLst/>
            <a:ahLst/>
            <a:cxnLst/>
            <a:rect r="r" b="b" t="t" l="l"/>
            <a:pathLst>
              <a:path h="2451536" w="16279252">
                <a:moveTo>
                  <a:pt x="0" y="0"/>
                </a:moveTo>
                <a:lnTo>
                  <a:pt x="16279252" y="0"/>
                </a:lnTo>
                <a:lnTo>
                  <a:pt x="16279252" y="2451535"/>
                </a:lnTo>
                <a:lnTo>
                  <a:pt x="0" y="2451535"/>
                </a:lnTo>
                <a:lnTo>
                  <a:pt x="0" y="0"/>
                </a:lnTo>
                <a:close/>
              </a:path>
            </a:pathLst>
          </a:custGeom>
          <a:blipFill>
            <a:blip r:embed="rId5"/>
            <a:stretch>
              <a:fillRect l="0" t="-136684" r="0" b="-136840"/>
            </a:stretch>
          </a:blipFill>
        </p:spPr>
      </p:sp>
      <p:sp>
        <p:nvSpPr>
          <p:cNvPr name="Freeform 7" id="7"/>
          <p:cNvSpPr/>
          <p:nvPr/>
        </p:nvSpPr>
        <p:spPr>
          <a:xfrm flipH="false" flipV="false" rot="0">
            <a:off x="2542722" y="6792889"/>
            <a:ext cx="3677329" cy="2319036"/>
          </a:xfrm>
          <a:custGeom>
            <a:avLst/>
            <a:gdLst/>
            <a:ahLst/>
            <a:cxnLst/>
            <a:rect r="r" b="b" t="t" l="l"/>
            <a:pathLst>
              <a:path h="2319036" w="3677329">
                <a:moveTo>
                  <a:pt x="0" y="0"/>
                </a:moveTo>
                <a:lnTo>
                  <a:pt x="3677328" y="0"/>
                </a:lnTo>
                <a:lnTo>
                  <a:pt x="3677328" y="2319036"/>
                </a:lnTo>
                <a:lnTo>
                  <a:pt x="0" y="2319036"/>
                </a:lnTo>
                <a:lnTo>
                  <a:pt x="0" y="0"/>
                </a:lnTo>
                <a:close/>
              </a:path>
            </a:pathLst>
          </a:custGeom>
          <a:blipFill>
            <a:blip r:embed="rId6"/>
            <a:stretch>
              <a:fillRect l="-28232" t="-140077" r="-208378" b="-60168"/>
            </a:stretch>
          </a:blipFill>
        </p:spPr>
      </p:sp>
      <p:sp>
        <p:nvSpPr>
          <p:cNvPr name="Freeform 8" id="8"/>
          <p:cNvSpPr/>
          <p:nvPr/>
        </p:nvSpPr>
        <p:spPr>
          <a:xfrm flipH="false" flipV="false" rot="0">
            <a:off x="6482018" y="5519624"/>
            <a:ext cx="5323964" cy="4242388"/>
          </a:xfrm>
          <a:custGeom>
            <a:avLst/>
            <a:gdLst/>
            <a:ahLst/>
            <a:cxnLst/>
            <a:rect r="r" b="b" t="t" l="l"/>
            <a:pathLst>
              <a:path h="4242388" w="5323964">
                <a:moveTo>
                  <a:pt x="0" y="0"/>
                </a:moveTo>
                <a:lnTo>
                  <a:pt x="5323964" y="0"/>
                </a:lnTo>
                <a:lnTo>
                  <a:pt x="5323964" y="4242388"/>
                </a:lnTo>
                <a:lnTo>
                  <a:pt x="0" y="4242388"/>
                </a:lnTo>
                <a:lnTo>
                  <a:pt x="0" y="0"/>
                </a:lnTo>
                <a:close/>
              </a:path>
            </a:pathLst>
          </a:custGeom>
          <a:blipFill>
            <a:blip r:embed="rId7"/>
            <a:stretch>
              <a:fillRect l="0" t="0" r="0" b="0"/>
            </a:stretch>
          </a:blipFill>
        </p:spPr>
      </p:sp>
      <p:sp>
        <p:nvSpPr>
          <p:cNvPr name="TextBox 9" id="9"/>
          <p:cNvSpPr txBox="true"/>
          <p:nvPr/>
        </p:nvSpPr>
        <p:spPr>
          <a:xfrm rot="0">
            <a:off x="1028700" y="533507"/>
            <a:ext cx="11259796" cy="981075"/>
          </a:xfrm>
          <a:prstGeom prst="rect">
            <a:avLst/>
          </a:prstGeom>
        </p:spPr>
        <p:txBody>
          <a:bodyPr anchor="t" rtlCol="false" tIns="0" lIns="0" bIns="0" rIns="0">
            <a:spAutoFit/>
          </a:bodyPr>
          <a:lstStyle/>
          <a:p>
            <a:pPr algn="l">
              <a:lnSpc>
                <a:spcPts val="6000"/>
              </a:lnSpc>
            </a:pPr>
            <a:r>
              <a:rPr lang="en-US" sz="6000" spc="-120">
                <a:solidFill>
                  <a:srgbClr val="F6F6F6"/>
                </a:solidFill>
                <a:latin typeface="Agrandir"/>
                <a:ea typeface="Agrandir"/>
                <a:cs typeface="Agrandir"/>
                <a:sym typeface="Agrandir"/>
              </a:rPr>
              <a:t>Exploratory Data Analysis (EDA)</a:t>
            </a:r>
          </a:p>
        </p:txBody>
      </p:sp>
      <p:sp>
        <p:nvSpPr>
          <p:cNvPr name="TextBox 10" id="10"/>
          <p:cNvSpPr txBox="true"/>
          <p:nvPr/>
        </p:nvSpPr>
        <p:spPr>
          <a:xfrm rot="0">
            <a:off x="5400839" y="1447907"/>
            <a:ext cx="7486322" cy="368300"/>
          </a:xfrm>
          <a:prstGeom prst="rect">
            <a:avLst/>
          </a:prstGeom>
        </p:spPr>
        <p:txBody>
          <a:bodyPr anchor="t" rtlCol="false" tIns="0" lIns="0" bIns="0" rIns="0">
            <a:spAutoFit/>
          </a:bodyPr>
          <a:lstStyle/>
          <a:p>
            <a:pPr algn="ctr">
              <a:lnSpc>
                <a:spcPts val="2800"/>
              </a:lnSpc>
            </a:pPr>
            <a:r>
              <a:rPr lang="en-US" sz="2000" spc="-80">
                <a:solidFill>
                  <a:srgbClr val="F3DD52"/>
                </a:solidFill>
                <a:latin typeface="Poppins"/>
                <a:ea typeface="Poppins"/>
                <a:cs typeface="Poppins"/>
                <a:sym typeface="Poppins"/>
              </a:rPr>
              <a:t>Descriptive Statistics of Numerical Features</a:t>
            </a:r>
          </a:p>
        </p:txBody>
      </p:sp>
      <p:sp>
        <p:nvSpPr>
          <p:cNvPr name="TextBox 11" id="11"/>
          <p:cNvSpPr txBox="true"/>
          <p:nvPr/>
        </p:nvSpPr>
        <p:spPr>
          <a:xfrm rot="0">
            <a:off x="2713192" y="5735272"/>
            <a:ext cx="3336388" cy="720725"/>
          </a:xfrm>
          <a:prstGeom prst="rect">
            <a:avLst/>
          </a:prstGeom>
        </p:spPr>
        <p:txBody>
          <a:bodyPr anchor="t" rtlCol="false" tIns="0" lIns="0" bIns="0" rIns="0">
            <a:spAutoFit/>
          </a:bodyPr>
          <a:lstStyle/>
          <a:p>
            <a:pPr algn="ctr">
              <a:lnSpc>
                <a:spcPts val="2800"/>
              </a:lnSpc>
            </a:pPr>
            <a:r>
              <a:rPr lang="en-US" sz="2000" spc="-80">
                <a:solidFill>
                  <a:srgbClr val="F3DD52"/>
                </a:solidFill>
                <a:latin typeface="Poppins"/>
                <a:ea typeface="Poppins"/>
                <a:cs typeface="Poppins"/>
                <a:sym typeface="Poppins"/>
              </a:rPr>
              <a:t>Target Variable Distribution: Malignant vs. Benign</a:t>
            </a:r>
          </a:p>
        </p:txBody>
      </p:sp>
      <p:sp>
        <p:nvSpPr>
          <p:cNvPr name="TextBox 12" id="12"/>
          <p:cNvSpPr txBox="true"/>
          <p:nvPr/>
        </p:nvSpPr>
        <p:spPr>
          <a:xfrm rot="0">
            <a:off x="3015657" y="4460444"/>
            <a:ext cx="12256686" cy="640080"/>
          </a:xfrm>
          <a:prstGeom prst="rect">
            <a:avLst/>
          </a:prstGeom>
        </p:spPr>
        <p:txBody>
          <a:bodyPr anchor="t" rtlCol="false" tIns="0" lIns="0" bIns="0" rIns="0">
            <a:spAutoFit/>
          </a:bodyPr>
          <a:lstStyle/>
          <a:p>
            <a:pPr algn="ctr">
              <a:lnSpc>
                <a:spcPts val="2520"/>
              </a:lnSpc>
            </a:pPr>
            <a:r>
              <a:rPr lang="en-US" sz="1800" spc="-72">
                <a:solidFill>
                  <a:srgbClr val="D8D8D8"/>
                </a:solidFill>
                <a:latin typeface="Poppins"/>
                <a:ea typeface="Poppins"/>
                <a:cs typeface="Poppins"/>
                <a:sym typeface="Poppins"/>
              </a:rPr>
              <a:t>The table above summarizes the descriptive statistics for all numerical features in the dataset. This information is crucial for identifying outliers, understanding data spread, and preparing the data for machine learning models.</a:t>
            </a:r>
          </a:p>
        </p:txBody>
      </p:sp>
      <p:sp>
        <p:nvSpPr>
          <p:cNvPr name="TextBox 13" id="13"/>
          <p:cNvSpPr txBox="true"/>
          <p:nvPr/>
        </p:nvSpPr>
        <p:spPr>
          <a:xfrm rot="0">
            <a:off x="12109883" y="6263503"/>
            <a:ext cx="3438022" cy="2526030"/>
          </a:xfrm>
          <a:prstGeom prst="rect">
            <a:avLst/>
          </a:prstGeom>
        </p:spPr>
        <p:txBody>
          <a:bodyPr anchor="t" rtlCol="false" tIns="0" lIns="0" bIns="0" rIns="0">
            <a:spAutoFit/>
          </a:bodyPr>
          <a:lstStyle/>
          <a:p>
            <a:pPr algn="ctr">
              <a:lnSpc>
                <a:spcPts val="2520"/>
              </a:lnSpc>
            </a:pPr>
            <a:r>
              <a:rPr lang="en-US" sz="1800" spc="-72">
                <a:solidFill>
                  <a:srgbClr val="D8D8D8"/>
                </a:solidFill>
                <a:latin typeface="Poppins"/>
                <a:ea typeface="Poppins"/>
                <a:cs typeface="Poppins"/>
                <a:sym typeface="Poppins"/>
              </a:rPr>
              <a:t>This visualization helps in understanding the dataset composition, showing that there are </a:t>
            </a:r>
            <a:r>
              <a:rPr lang="en-US" b="true" sz="1800" spc="-72">
                <a:solidFill>
                  <a:srgbClr val="D8D8D8"/>
                </a:solidFill>
                <a:latin typeface="Poppins Bold"/>
                <a:ea typeface="Poppins Bold"/>
                <a:cs typeface="Poppins Bold"/>
                <a:sym typeface="Poppins Bold"/>
              </a:rPr>
              <a:t>more benign</a:t>
            </a:r>
            <a:r>
              <a:rPr lang="en-US" sz="1800" spc="-72">
                <a:solidFill>
                  <a:srgbClr val="D8D8D8"/>
                </a:solidFill>
                <a:latin typeface="Poppins"/>
                <a:ea typeface="Poppins"/>
                <a:cs typeface="Poppins"/>
                <a:sym typeface="Poppins"/>
              </a:rPr>
              <a:t> cases than malignant cases.  This distribution provides valuable insights for further analysis and model training</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DAGdl5J7U_w</dc:identifier>
  <dcterms:modified xsi:type="dcterms:W3CDTF">2011-08-01T06:04:30Z</dcterms:modified>
  <cp:revision>1</cp:revision>
  <dc:title>Breast Cancer Classification</dc:title>
</cp:coreProperties>
</file>